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1" r:id="rId2"/>
    <p:sldMasterId id="2147483714" r:id="rId3"/>
    <p:sldMasterId id="2147483758" r:id="rId4"/>
    <p:sldMasterId id="2147483794" r:id="rId5"/>
  </p:sldMasterIdLst>
  <p:notesMasterIdLst>
    <p:notesMasterId r:id="rId55"/>
  </p:notesMasterIdLst>
  <p:sldIdLst>
    <p:sldId id="2142532295" r:id="rId6"/>
    <p:sldId id="274" r:id="rId7"/>
    <p:sldId id="348" r:id="rId8"/>
    <p:sldId id="2142532440" r:id="rId9"/>
    <p:sldId id="2142532439" r:id="rId10"/>
    <p:sldId id="2142532386" r:id="rId11"/>
    <p:sldId id="2142532387" r:id="rId12"/>
    <p:sldId id="2142532442" r:id="rId13"/>
    <p:sldId id="2142532444" r:id="rId14"/>
    <p:sldId id="2142532445" r:id="rId15"/>
    <p:sldId id="2142532441" r:id="rId16"/>
    <p:sldId id="2142532388" r:id="rId17"/>
    <p:sldId id="2142532389" r:id="rId18"/>
    <p:sldId id="2142532390" r:id="rId19"/>
    <p:sldId id="2142532391" r:id="rId20"/>
    <p:sldId id="2142532407" r:id="rId21"/>
    <p:sldId id="2142532408" r:id="rId22"/>
    <p:sldId id="2142532392" r:id="rId23"/>
    <p:sldId id="2142532393" r:id="rId24"/>
    <p:sldId id="2142532394" r:id="rId25"/>
    <p:sldId id="2142532395" r:id="rId26"/>
    <p:sldId id="2142532396" r:id="rId27"/>
    <p:sldId id="2142532399" r:id="rId28"/>
    <p:sldId id="2142532400" r:id="rId29"/>
    <p:sldId id="2142532315" r:id="rId30"/>
    <p:sldId id="2142532397" r:id="rId31"/>
    <p:sldId id="2142532409" r:id="rId32"/>
    <p:sldId id="2142532431" r:id="rId33"/>
    <p:sldId id="2142532402" r:id="rId34"/>
    <p:sldId id="355" r:id="rId35"/>
    <p:sldId id="354" r:id="rId36"/>
    <p:sldId id="378" r:id="rId37"/>
    <p:sldId id="2142532403" r:id="rId38"/>
    <p:sldId id="2142532404" r:id="rId39"/>
    <p:sldId id="2142532405" r:id="rId40"/>
    <p:sldId id="350" r:id="rId41"/>
    <p:sldId id="2142532406" r:id="rId42"/>
    <p:sldId id="280" r:id="rId43"/>
    <p:sldId id="2142532410" r:id="rId44"/>
    <p:sldId id="2142532411" r:id="rId45"/>
    <p:sldId id="2142532438" r:id="rId46"/>
    <p:sldId id="2142532415" r:id="rId47"/>
    <p:sldId id="2142532412" r:id="rId48"/>
    <p:sldId id="2142532414" r:id="rId49"/>
    <p:sldId id="2142532432" r:id="rId50"/>
    <p:sldId id="2142532433" r:id="rId51"/>
    <p:sldId id="2142532435" r:id="rId52"/>
    <p:sldId id="2142532436" r:id="rId53"/>
    <p:sldId id="21425324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6181" autoAdjust="0"/>
  </p:normalViewPr>
  <p:slideViewPr>
    <p:cSldViewPr snapToGrid="0" snapToObjects="1">
      <p:cViewPr varScale="1">
        <p:scale>
          <a:sx n="74" d="100"/>
          <a:sy n="74" d="100"/>
        </p:scale>
        <p:origin x="10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01703-8FC8-6047-A56D-9D6EA48930FB}"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F3E62-260D-B648-90E2-CC8F324004A8}" type="slidenum">
              <a:rPr lang="en-US" smtClean="0"/>
              <a:t>‹#›</a:t>
            </a:fld>
            <a:endParaRPr lang="en-US"/>
          </a:p>
        </p:txBody>
      </p:sp>
    </p:spTree>
    <p:extLst>
      <p:ext uri="{BB962C8B-B14F-4D97-AF65-F5344CB8AC3E}">
        <p14:creationId xmlns:p14="http://schemas.microsoft.com/office/powerpoint/2010/main" val="182275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F3E62-260D-B648-90E2-CC8F324004A8}" type="slidenum">
              <a:rPr lang="en-US" smtClean="0"/>
              <a:t>1</a:t>
            </a:fld>
            <a:endParaRPr lang="en-US"/>
          </a:p>
        </p:txBody>
      </p:sp>
    </p:spTree>
    <p:extLst>
      <p:ext uri="{BB962C8B-B14F-4D97-AF65-F5344CB8AC3E}">
        <p14:creationId xmlns:p14="http://schemas.microsoft.com/office/powerpoint/2010/main" val="254825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ModelOps</a:t>
            </a:r>
            <a:r>
              <a:rPr lang="en-US" dirty="0"/>
              <a:t> capabilities on Cloud Pak for data, we can enhance this process. </a:t>
            </a:r>
          </a:p>
          <a:p>
            <a:endParaRPr lang="en-US" dirty="0"/>
          </a:p>
          <a:p>
            <a:r>
              <a:rPr lang="en-US" dirty="0"/>
              <a:t>First, in addition to ETL, a data engineer can virtualize the data and add assets to the catalog. Once assets are added to the catalog, it becomes much easier for the data scientist to find and request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400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Project-lib API: https://www.ibm.com/docs/en/cloud-paks/cp-data/3.5.0?topic=notebook-using-project-lib-python</a:t>
            </a:r>
          </a:p>
          <a:p>
            <a:r>
              <a:rPr lang="en-US" dirty="0"/>
              <a:t>Watson Data API: https://cloud.ibm.com/apidocs/watson-data-api-cpd</a:t>
            </a:r>
          </a:p>
        </p:txBody>
      </p:sp>
      <p:sp>
        <p:nvSpPr>
          <p:cNvPr id="4" name="Slide Number Placeholder 3"/>
          <p:cNvSpPr>
            <a:spLocks noGrp="1"/>
          </p:cNvSpPr>
          <p:nvPr>
            <p:ph type="sldNum" sz="quarter" idx="5"/>
          </p:nvPr>
        </p:nvSpPr>
        <p:spPr/>
        <p:txBody>
          <a:bodyPr/>
          <a:lstStyle/>
          <a:p>
            <a:fld id="{F5CF3E62-260D-B648-90E2-CC8F324004A8}" type="slidenum">
              <a:rPr lang="en-US" smtClean="0"/>
              <a:t>11</a:t>
            </a:fld>
            <a:endParaRPr lang="en-US"/>
          </a:p>
        </p:txBody>
      </p:sp>
    </p:spTree>
    <p:extLst>
      <p:ext uri="{BB962C8B-B14F-4D97-AF65-F5344CB8AC3E}">
        <p14:creationId xmlns:p14="http://schemas.microsoft.com/office/powerpoint/2010/main" val="10426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12</a:t>
            </a:fld>
            <a:endParaRPr lang="en-US"/>
          </a:p>
        </p:txBody>
      </p:sp>
    </p:spTree>
    <p:extLst>
      <p:ext uri="{BB962C8B-B14F-4D97-AF65-F5344CB8AC3E}">
        <p14:creationId xmlns:p14="http://schemas.microsoft.com/office/powerpoint/2010/main" val="381970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13</a:t>
            </a:fld>
            <a:endParaRPr lang="en-US"/>
          </a:p>
        </p:txBody>
      </p:sp>
    </p:spTree>
    <p:extLst>
      <p:ext uri="{BB962C8B-B14F-4D97-AF65-F5344CB8AC3E}">
        <p14:creationId xmlns:p14="http://schemas.microsoft.com/office/powerpoint/2010/main" val="2251208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14</a:t>
            </a:fld>
            <a:endParaRPr lang="en-US"/>
          </a:p>
        </p:txBody>
      </p:sp>
    </p:spTree>
    <p:extLst>
      <p:ext uri="{BB962C8B-B14F-4D97-AF65-F5344CB8AC3E}">
        <p14:creationId xmlns:p14="http://schemas.microsoft.com/office/powerpoint/2010/main" val="190498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15</a:t>
            </a:fld>
            <a:endParaRPr lang="en-US"/>
          </a:p>
        </p:txBody>
      </p:sp>
    </p:spTree>
    <p:extLst>
      <p:ext uri="{BB962C8B-B14F-4D97-AF65-F5344CB8AC3E}">
        <p14:creationId xmlns:p14="http://schemas.microsoft.com/office/powerpoint/2010/main" val="104127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16</a:t>
            </a:fld>
            <a:endParaRPr lang="en-US"/>
          </a:p>
        </p:txBody>
      </p:sp>
    </p:spTree>
    <p:extLst>
      <p:ext uri="{BB962C8B-B14F-4D97-AF65-F5344CB8AC3E}">
        <p14:creationId xmlns:p14="http://schemas.microsoft.com/office/powerpoint/2010/main" val="297303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17</a:t>
            </a:fld>
            <a:endParaRPr lang="en-US"/>
          </a:p>
        </p:txBody>
      </p:sp>
    </p:spTree>
    <p:extLst>
      <p:ext uri="{BB962C8B-B14F-4D97-AF65-F5344CB8AC3E}">
        <p14:creationId xmlns:p14="http://schemas.microsoft.com/office/powerpoint/2010/main" val="17896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users</a:t>
            </a:r>
          </a:p>
        </p:txBody>
      </p:sp>
      <p:sp>
        <p:nvSpPr>
          <p:cNvPr id="4" name="Slide Number Placeholder 3"/>
          <p:cNvSpPr>
            <a:spLocks noGrp="1"/>
          </p:cNvSpPr>
          <p:nvPr>
            <p:ph type="sldNum" sz="quarter" idx="5"/>
          </p:nvPr>
        </p:nvSpPr>
        <p:spPr/>
        <p:txBody>
          <a:bodyPr/>
          <a:lstStyle/>
          <a:p>
            <a:fld id="{F5CF3E62-260D-B648-90E2-CC8F324004A8}" type="slidenum">
              <a:rPr lang="en-US" smtClean="0"/>
              <a:t>18</a:t>
            </a:fld>
            <a:endParaRPr lang="en-US"/>
          </a:p>
        </p:txBody>
      </p:sp>
    </p:spTree>
    <p:extLst>
      <p:ext uri="{BB962C8B-B14F-4D97-AF65-F5344CB8AC3E}">
        <p14:creationId xmlns:p14="http://schemas.microsoft.com/office/powerpoint/2010/main" val="151893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users</a:t>
            </a:r>
          </a:p>
        </p:txBody>
      </p:sp>
      <p:sp>
        <p:nvSpPr>
          <p:cNvPr id="4" name="Slide Number Placeholder 3"/>
          <p:cNvSpPr>
            <a:spLocks noGrp="1"/>
          </p:cNvSpPr>
          <p:nvPr>
            <p:ph type="sldNum" sz="quarter" idx="5"/>
          </p:nvPr>
        </p:nvSpPr>
        <p:spPr/>
        <p:txBody>
          <a:bodyPr/>
          <a:lstStyle/>
          <a:p>
            <a:fld id="{F5CF3E62-260D-B648-90E2-CC8F324004A8}" type="slidenum">
              <a:rPr lang="en-US" smtClean="0"/>
              <a:t>19</a:t>
            </a:fld>
            <a:endParaRPr lang="en-US"/>
          </a:p>
        </p:txBody>
      </p:sp>
    </p:spTree>
    <p:extLst>
      <p:ext uri="{BB962C8B-B14F-4D97-AF65-F5344CB8AC3E}">
        <p14:creationId xmlns:p14="http://schemas.microsoft.com/office/powerpoint/2010/main" val="62420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9724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20</a:t>
            </a:fld>
            <a:endParaRPr lang="en-US"/>
          </a:p>
        </p:txBody>
      </p:sp>
    </p:spTree>
    <p:extLst>
      <p:ext uri="{BB962C8B-B14F-4D97-AF65-F5344CB8AC3E}">
        <p14:creationId xmlns:p14="http://schemas.microsoft.com/office/powerpoint/2010/main" val="1681114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21</a:t>
            </a:fld>
            <a:endParaRPr lang="en-US"/>
          </a:p>
        </p:txBody>
      </p:sp>
    </p:spTree>
    <p:extLst>
      <p:ext uri="{BB962C8B-B14F-4D97-AF65-F5344CB8AC3E}">
        <p14:creationId xmlns:p14="http://schemas.microsoft.com/office/powerpoint/2010/main" val="219966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22</a:t>
            </a:fld>
            <a:endParaRPr lang="en-US"/>
          </a:p>
        </p:txBody>
      </p:sp>
    </p:spTree>
    <p:extLst>
      <p:ext uri="{BB962C8B-B14F-4D97-AF65-F5344CB8AC3E}">
        <p14:creationId xmlns:p14="http://schemas.microsoft.com/office/powerpoint/2010/main" val="3766898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23</a:t>
            </a:fld>
            <a:endParaRPr lang="en-US"/>
          </a:p>
        </p:txBody>
      </p:sp>
    </p:spTree>
    <p:extLst>
      <p:ext uri="{BB962C8B-B14F-4D97-AF65-F5344CB8AC3E}">
        <p14:creationId xmlns:p14="http://schemas.microsoft.com/office/powerpoint/2010/main" val="2024549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24</a:t>
            </a:fld>
            <a:endParaRPr lang="en-US"/>
          </a:p>
        </p:txBody>
      </p:sp>
    </p:spTree>
    <p:extLst>
      <p:ext uri="{BB962C8B-B14F-4D97-AF65-F5344CB8AC3E}">
        <p14:creationId xmlns:p14="http://schemas.microsoft.com/office/powerpoint/2010/main" val="1079036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fld id="{F5CF3E62-260D-B648-90E2-CC8F324004A8}" type="slidenum">
              <a:rPr lang="en-US" smtClean="0"/>
              <a:t>26</a:t>
            </a:fld>
            <a:endParaRPr lang="en-US"/>
          </a:p>
        </p:txBody>
      </p:sp>
    </p:spTree>
    <p:extLst>
      <p:ext uri="{BB962C8B-B14F-4D97-AF65-F5344CB8AC3E}">
        <p14:creationId xmlns:p14="http://schemas.microsoft.com/office/powerpoint/2010/main" val="3247720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F3E62-260D-B648-90E2-CC8F324004A8}" type="slidenum">
              <a:rPr lang="en-US" smtClean="0"/>
              <a:t>27</a:t>
            </a:fld>
            <a:endParaRPr lang="en-US"/>
          </a:p>
        </p:txBody>
      </p:sp>
    </p:spTree>
    <p:extLst>
      <p:ext uri="{BB962C8B-B14F-4D97-AF65-F5344CB8AC3E}">
        <p14:creationId xmlns:p14="http://schemas.microsoft.com/office/powerpoint/2010/main" val="4090968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Packages in Watson Studio can be managed by Anaconda repository. </a:t>
            </a:r>
          </a:p>
          <a:p>
            <a:endParaRPr lang="en-US" dirty="0"/>
          </a:p>
          <a:p>
            <a:r>
              <a:rPr lang="en-US" dirty="0"/>
              <a:t>After Anaconda Repository has been configured, previously described </a:t>
            </a:r>
            <a:r>
              <a:rPr lang="en-US" b="1" dirty="0"/>
              <a:t>Option1</a:t>
            </a:r>
            <a:r>
              <a:rPr lang="en-US" dirty="0"/>
              <a:t> (install packages in a notebook) and </a:t>
            </a:r>
            <a:r>
              <a:rPr lang="en-US" b="1" dirty="0"/>
              <a:t>Option 2</a:t>
            </a:r>
            <a:r>
              <a:rPr lang="en-US" dirty="0"/>
              <a:t>  (configure </a:t>
            </a:r>
            <a:r>
              <a:rPr lang="en-US" dirty="0" err="1"/>
              <a:t>yaml</a:t>
            </a:r>
            <a:r>
              <a:rPr lang="en-US" dirty="0"/>
              <a:t> file for the environment) can be used. The packages will be loaded from the channel defined in Anaconda Repository. </a:t>
            </a:r>
          </a:p>
          <a:p>
            <a:endParaRPr lang="en-US" dirty="0"/>
          </a:p>
          <a:p>
            <a:r>
              <a:rPr lang="en-US" dirty="0"/>
              <a:t>At this time Notebooks are supported. RStudio support is on the roadmap.  </a:t>
            </a:r>
          </a:p>
        </p:txBody>
      </p:sp>
      <p:sp>
        <p:nvSpPr>
          <p:cNvPr id="4" name="Slide Number Placeholder 3"/>
          <p:cNvSpPr>
            <a:spLocks noGrp="1"/>
          </p:cNvSpPr>
          <p:nvPr>
            <p:ph type="sldNum" sz="quarter" idx="5"/>
          </p:nvPr>
        </p:nvSpPr>
        <p:spPr/>
        <p:txBody>
          <a:bodyPr/>
          <a:lstStyle/>
          <a:p>
            <a:fld id="{7CA23C2C-3334-4B4F-92AB-A790C33FFEE9}" type="slidenum">
              <a:rPr lang="en-US" smtClean="0"/>
              <a:t>28</a:t>
            </a:fld>
            <a:endParaRPr lang="en-US" dirty="0"/>
          </a:p>
        </p:txBody>
      </p:sp>
    </p:spTree>
    <p:extLst>
      <p:ext uri="{BB962C8B-B14F-4D97-AF65-F5344CB8AC3E}">
        <p14:creationId xmlns:p14="http://schemas.microsoft.com/office/powerpoint/2010/main" val="350770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157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documentation in CP4D: https://www.ibm.com/support/knowledgecenter/en/SSQNUZ_2.5.0/wsj/manage-data/git-integration.html</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493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documentation: https://www.ibm.com/docs/en/cloud-paks/cp-data/3.5.0?topic=users-predefined-roles-permissions</a:t>
            </a:r>
          </a:p>
        </p:txBody>
      </p:sp>
      <p:sp>
        <p:nvSpPr>
          <p:cNvPr id="4" name="Slide Number Placeholder 3"/>
          <p:cNvSpPr>
            <a:spLocks noGrp="1"/>
          </p:cNvSpPr>
          <p:nvPr>
            <p:ph type="sldNum" sz="quarter" idx="5"/>
          </p:nvPr>
        </p:nvSpPr>
        <p:spPr/>
        <p:txBody>
          <a:bodyPr/>
          <a:lstStyle/>
          <a:p>
            <a:fld id="{F5CF3E62-260D-B648-90E2-CC8F324004A8}" type="slidenum">
              <a:rPr lang="en-US" smtClean="0"/>
              <a:t>3</a:t>
            </a:fld>
            <a:endParaRPr lang="en-US"/>
          </a:p>
        </p:txBody>
      </p:sp>
    </p:spTree>
    <p:extLst>
      <p:ext uri="{BB962C8B-B14F-4D97-AF65-F5344CB8AC3E}">
        <p14:creationId xmlns:p14="http://schemas.microsoft.com/office/powerpoint/2010/main" val="1507427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education about Git workflow:</a:t>
            </a:r>
          </a:p>
          <a:p>
            <a:pPr marL="171450" indent="-171450">
              <a:buFontTx/>
              <a:buChar char="-"/>
            </a:pPr>
            <a:r>
              <a:rPr lang="en-US" dirty="0"/>
              <a:t>https://www.atlassian.com/git/tutorials/comparing-workflows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4164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education about Git workflow:</a:t>
            </a:r>
          </a:p>
          <a:p>
            <a:pPr marL="171450" indent="-171450">
              <a:buFontTx/>
              <a:buChar char="-"/>
            </a:pPr>
            <a:r>
              <a:rPr lang="en-US" dirty="0"/>
              <a:t>https://www.atlassian.com/git/tutorials/comparing-workflows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018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793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9860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3330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JupyterLab documentation page in CP4D:  https://www.ibm.com/support/knowledgecenter/en/SSQNUZ_2.5.0/wsj/analyze-data/jupyterlab.html</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152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4598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357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brief overview of environments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655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in documentation: https://www.ibm.com/docs/en/cloud-paks/cp-data/4.0?topic=users-predefined-roles-permissions</a:t>
            </a:r>
          </a:p>
        </p:txBody>
      </p:sp>
      <p:sp>
        <p:nvSpPr>
          <p:cNvPr id="4" name="Slide Number Placeholder 3"/>
          <p:cNvSpPr>
            <a:spLocks noGrp="1"/>
          </p:cNvSpPr>
          <p:nvPr>
            <p:ph type="sldNum" sz="quarter" idx="5"/>
          </p:nvPr>
        </p:nvSpPr>
        <p:spPr/>
        <p:txBody>
          <a:bodyPr/>
          <a:lstStyle/>
          <a:p>
            <a:fld id="{F5CF3E62-260D-B648-90E2-CC8F324004A8}" type="slidenum">
              <a:rPr lang="en-US" smtClean="0"/>
              <a:t>4</a:t>
            </a:fld>
            <a:endParaRPr lang="en-US"/>
          </a:p>
        </p:txBody>
      </p:sp>
    </p:spTree>
    <p:extLst>
      <p:ext uri="{BB962C8B-B14F-4D97-AF65-F5344CB8AC3E}">
        <p14:creationId xmlns:p14="http://schemas.microsoft.com/office/powerpoint/2010/main" val="96358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533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Option 1 (</a:t>
            </a:r>
            <a:r>
              <a:rPr lang="en-US" dirty="0" err="1"/>
              <a:t>conda</a:t>
            </a:r>
            <a:r>
              <a:rPr lang="en-US" dirty="0"/>
              <a:t> install). We are showing installation of pandas-profiling package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680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Option 2 (</a:t>
            </a:r>
            <a:r>
              <a:rPr lang="en-US" dirty="0" err="1"/>
              <a:t>yaml</a:t>
            </a:r>
            <a:r>
              <a:rPr lang="en-US" dirty="0"/>
              <a:t> file config). We are showing installation of pandas-profiling package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412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brief overview of remote environments (46</a:t>
            </a:r>
            <a:r>
              <a:rPr lang="en-US" baseline="30000" dirty="0"/>
              <a:t>th</a:t>
            </a:r>
            <a:r>
              <a:rPr lang="en-US" dirty="0"/>
              <a:t> second)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366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default and custom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51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creating a project and importing a project</a:t>
            </a:r>
          </a:p>
        </p:txBody>
      </p:sp>
      <p:sp>
        <p:nvSpPr>
          <p:cNvPr id="4" name="Slide Number Placeholder 3"/>
          <p:cNvSpPr>
            <a:spLocks noGrp="1"/>
          </p:cNvSpPr>
          <p:nvPr>
            <p:ph type="sldNum" sz="quarter" idx="5"/>
          </p:nvPr>
        </p:nvSpPr>
        <p:spPr/>
        <p:txBody>
          <a:bodyPr/>
          <a:lstStyle/>
          <a:p>
            <a:fld id="{F5CF3E62-260D-B648-90E2-CC8F324004A8}" type="slidenum">
              <a:rPr lang="en-US" smtClean="0"/>
              <a:t>5</a:t>
            </a:fld>
            <a:endParaRPr lang="en-US"/>
          </a:p>
        </p:txBody>
      </p:sp>
    </p:spTree>
    <p:extLst>
      <p:ext uri="{BB962C8B-B14F-4D97-AF65-F5344CB8AC3E}">
        <p14:creationId xmlns:p14="http://schemas.microsoft.com/office/powerpoint/2010/main" val="147536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a notebook</a:t>
            </a:r>
          </a:p>
        </p:txBody>
      </p:sp>
      <p:sp>
        <p:nvSpPr>
          <p:cNvPr id="4" name="Slide Number Placeholder 3"/>
          <p:cNvSpPr>
            <a:spLocks noGrp="1"/>
          </p:cNvSpPr>
          <p:nvPr>
            <p:ph type="sldNum" sz="quarter" idx="5"/>
          </p:nvPr>
        </p:nvSpPr>
        <p:spPr/>
        <p:txBody>
          <a:bodyPr/>
          <a:lstStyle/>
          <a:p>
            <a:fld id="{F5CF3E62-260D-B648-90E2-CC8F324004A8}" type="slidenum">
              <a:rPr lang="en-US" smtClean="0"/>
              <a:t>6</a:t>
            </a:fld>
            <a:endParaRPr lang="en-US"/>
          </a:p>
        </p:txBody>
      </p:sp>
    </p:spTree>
    <p:extLst>
      <p:ext uri="{BB962C8B-B14F-4D97-AF65-F5344CB8AC3E}">
        <p14:creationId xmlns:p14="http://schemas.microsoft.com/office/powerpoint/2010/main" val="3769444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adding data and connected data</a:t>
            </a:r>
          </a:p>
        </p:txBody>
      </p:sp>
      <p:sp>
        <p:nvSpPr>
          <p:cNvPr id="4" name="Slide Number Placeholder 3"/>
          <p:cNvSpPr>
            <a:spLocks noGrp="1"/>
          </p:cNvSpPr>
          <p:nvPr>
            <p:ph type="sldNum" sz="quarter" idx="5"/>
          </p:nvPr>
        </p:nvSpPr>
        <p:spPr/>
        <p:txBody>
          <a:bodyPr/>
          <a:lstStyle/>
          <a:p>
            <a:fld id="{F5CF3E62-260D-B648-90E2-CC8F324004A8}" type="slidenum">
              <a:rPr lang="en-US" smtClean="0"/>
              <a:t>7</a:t>
            </a:fld>
            <a:endParaRPr lang="en-US"/>
          </a:p>
        </p:txBody>
      </p:sp>
    </p:spTree>
    <p:extLst>
      <p:ext uri="{BB962C8B-B14F-4D97-AF65-F5344CB8AC3E}">
        <p14:creationId xmlns:p14="http://schemas.microsoft.com/office/powerpoint/2010/main" val="238342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F3E62-260D-B648-90E2-CC8F324004A8}" type="slidenum">
              <a:rPr lang="en-US" smtClean="0"/>
              <a:t>8</a:t>
            </a:fld>
            <a:endParaRPr lang="en-US"/>
          </a:p>
        </p:txBody>
      </p:sp>
    </p:spTree>
    <p:extLst>
      <p:ext uri="{BB962C8B-B14F-4D97-AF65-F5344CB8AC3E}">
        <p14:creationId xmlns:p14="http://schemas.microsoft.com/office/powerpoint/2010/main" val="506533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configuring data sources that I have shown you so far is the traditional process that’s used by many data science teams.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CF3E62-260D-B648-90E2-CC8F324004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799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36605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190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0884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3304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0865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5234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906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8445967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925627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7010677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119949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8508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984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692857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67170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31670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1275503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1837019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07586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74904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6165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816282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27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2083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0042331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1933537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736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708113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4128147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50" y="6254327"/>
            <a:ext cx="695452" cy="281940"/>
          </a:xfrm>
          <a:prstGeom prst="rect">
            <a:avLst/>
          </a:prstGeom>
        </p:spPr>
      </p:pic>
    </p:spTree>
    <p:extLst>
      <p:ext uri="{BB962C8B-B14F-4D97-AF65-F5344CB8AC3E}">
        <p14:creationId xmlns:p14="http://schemas.microsoft.com/office/powerpoint/2010/main" val="21784887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625463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3275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786" b="1"/>
            </a:lvl1pPr>
          </a:lstStyle>
          <a:p>
            <a:pPr lvl="0"/>
            <a:r>
              <a:rPr lang="en-US"/>
              <a:t>Edit Master text styles</a:t>
            </a:r>
          </a:p>
        </p:txBody>
      </p:sp>
    </p:spTree>
    <p:extLst>
      <p:ext uri="{BB962C8B-B14F-4D97-AF65-F5344CB8AC3E}">
        <p14:creationId xmlns:p14="http://schemas.microsoft.com/office/powerpoint/2010/main" val="2831340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92608"/>
            <a:ext cx="5510784" cy="1072896"/>
          </a:xfrm>
        </p:spPr>
        <p:txBody>
          <a:bodyPr/>
          <a:lstStyle>
            <a:lvl1pPr>
              <a:defRPr sz="213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786" b="1"/>
            </a:lvl1pPr>
          </a:lstStyle>
          <a:p>
            <a:pPr lvl="0"/>
            <a:r>
              <a:rPr lang="en-US"/>
              <a:t>Edit Master text styles</a:t>
            </a:r>
          </a:p>
        </p:txBody>
      </p:sp>
    </p:spTree>
    <p:extLst>
      <p:ext uri="{BB962C8B-B14F-4D97-AF65-F5344CB8AC3E}">
        <p14:creationId xmlns:p14="http://schemas.microsoft.com/office/powerpoint/2010/main" val="4012985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752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78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59088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31409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6332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3483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defRPr sz="3197"/>
            </a:lvl1pPr>
          </a:lstStyle>
          <a:p>
            <a:pPr lvl="0"/>
            <a:r>
              <a:rPr lang="en-US"/>
              <a:t>Edit Master text styles</a:t>
            </a:r>
          </a:p>
        </p:txBody>
      </p:sp>
    </p:spTree>
    <p:extLst>
      <p:ext uri="{BB962C8B-B14F-4D97-AF65-F5344CB8AC3E}">
        <p14:creationId xmlns:p14="http://schemas.microsoft.com/office/powerpoint/2010/main" val="11944276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5876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9070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14579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599"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519534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812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44274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57814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3910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410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6096000" cy="3429001"/>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0" y="3426885"/>
            <a:ext cx="6096000" cy="3431116"/>
          </a:xfrm>
          <a:solidFill>
            <a:srgbClr val="0530AD"/>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5"/>
            <a:ext cx="6096000" cy="3431116"/>
          </a:xfrm>
          <a:solidFill>
            <a:schemeClr val="tx1"/>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36257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3426883"/>
            <a:ext cx="3048000" cy="3431117"/>
          </a:xfrm>
          <a:solidFill>
            <a:schemeClr val="accent2"/>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12192000" cy="3425951"/>
          </a:xfrm>
          <a:solidFill>
            <a:schemeClr val="tx1"/>
          </a:solidFill>
        </p:spPr>
        <p:txBody>
          <a:bodyPr lIns="402336" tIns="347472" rIns="228600" bIns="228600"/>
          <a:lstStyle>
            <a:lvl1pPr>
              <a:defRPr sz="6393"/>
            </a:lvl1pPr>
          </a:lstStyle>
          <a:p>
            <a:r>
              <a:rPr lang="en-US"/>
              <a:t>Click to edit Master title style</a:t>
            </a:r>
            <a:endParaRPr lang="en-US" dirty="0"/>
          </a:p>
        </p:txBody>
      </p:sp>
      <p:sp>
        <p:nvSpPr>
          <p:cNvPr id="11" name="Content Placeholder 10"/>
          <p:cNvSpPr>
            <a:spLocks noGrp="1"/>
          </p:cNvSpPr>
          <p:nvPr>
            <p:ph sz="quarter" idx="18"/>
          </p:nvPr>
        </p:nvSpPr>
        <p:spPr>
          <a:xfrm>
            <a:off x="9144000" y="3426883"/>
            <a:ext cx="3048000" cy="3431117"/>
          </a:xfrm>
          <a:solidFill>
            <a:srgbClr val="6BA5FF"/>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3048001" y="3426885"/>
            <a:ext cx="3048000" cy="3431116"/>
          </a:xfrm>
          <a:solidFill>
            <a:srgbClr val="054ADA"/>
          </a:solidFill>
          <a:ln>
            <a:noFill/>
          </a:ln>
        </p:spPr>
        <p:txBody>
          <a:bodyPr lIns="457200" tIns="38404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5"/>
            <a:ext cx="3048000" cy="3431116"/>
          </a:xfrm>
          <a:solidFill>
            <a:srgbClr val="031973"/>
          </a:solidFill>
        </p:spPr>
        <p:txBody>
          <a:bodyPr lIns="457200" tIns="38404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5179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0180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64897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3441702"/>
            <a:ext cx="3048000" cy="34163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3429000"/>
            <a:ext cx="3425952" cy="342900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1332">
                <a:solidFill>
                  <a:schemeClr val="bg1"/>
                </a:solidFill>
              </a:defRPr>
            </a:lvl2pPr>
            <a:lvl3pPr>
              <a:buClr>
                <a:schemeClr val="bg1"/>
              </a:buClr>
              <a:defRPr sz="1332">
                <a:solidFill>
                  <a:schemeClr val="bg1"/>
                </a:solidFill>
              </a:defRPr>
            </a:lvl3pPr>
            <a:lvl4pPr>
              <a:buClr>
                <a:schemeClr val="bg1"/>
              </a:buClr>
              <a:defRPr sz="1332">
                <a:solidFill>
                  <a:schemeClr val="bg1"/>
                </a:solidFill>
              </a:defRPr>
            </a:lvl4pPr>
            <a:lvl5pPr>
              <a:buClr>
                <a:schemeClr val="bg1"/>
              </a:buClr>
              <a:defRPr sz="133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25387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15772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920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775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31790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830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defRPr sz="31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0953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7048133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52334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76027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2"/>
            </a:lvl1pPr>
            <a:lvl2pPr marL="0" indent="0">
              <a:spcBef>
                <a:spcPts val="0"/>
              </a:spcBef>
              <a:buNone/>
              <a:defRPr/>
            </a:lvl2pPr>
            <a:lvl3pPr marL="268540" indent="0">
              <a:buNone/>
              <a:defRPr/>
            </a:lvl3pPr>
            <a:lvl4pPr marL="579372" indent="0">
              <a:buNone/>
              <a:defRPr/>
            </a:lvl4pPr>
            <a:lvl5pPr marL="841570" indent="0">
              <a:buNone/>
              <a:defRPr/>
            </a:lvl5pPr>
          </a:lstStyle>
          <a:p>
            <a:pPr lvl="0"/>
            <a:r>
              <a:rPr lang="en-US"/>
              <a:t>Edit Master text styles</a:t>
            </a:r>
          </a:p>
        </p:txBody>
      </p:sp>
    </p:spTree>
    <p:extLst>
      <p:ext uri="{BB962C8B-B14F-4D97-AF65-F5344CB8AC3E}">
        <p14:creationId xmlns:p14="http://schemas.microsoft.com/office/powerpoint/2010/main" val="26004634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4604" y="3078271"/>
            <a:ext cx="1722792" cy="701463"/>
          </a:xfrm>
          <a:prstGeom prst="rect">
            <a:avLst/>
          </a:prstGeom>
        </p:spPr>
      </p:pic>
    </p:spTree>
    <p:extLst>
      <p:ext uri="{BB962C8B-B14F-4D97-AF65-F5344CB8AC3E}">
        <p14:creationId xmlns:p14="http://schemas.microsoft.com/office/powerpoint/2010/main" val="42359808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11460944" y="6309519"/>
            <a:ext cx="263635" cy="288131"/>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450085" y="1232696"/>
            <a:ext cx="11291035" cy="5004593"/>
          </a:xfrm>
        </p:spPr>
        <p:txBody>
          <a:bodyPr>
            <a:noAutofit/>
          </a:bodyPr>
          <a:lstStyle>
            <a:lvl1pPr marL="0" indent="0">
              <a:buNone/>
              <a:defRPr baseline="0"/>
            </a:lvl1pPr>
            <a:lvl2pPr marL="317460" indent="0">
              <a:buNone/>
              <a:defRPr/>
            </a:lvl2pPr>
            <a:lvl3pPr marL="634920" indent="0">
              <a:buNone/>
              <a:defRPr/>
            </a:lvl3pPr>
            <a:lvl4pPr marL="952382" indent="0">
              <a:buNone/>
              <a:defRPr/>
            </a:lvl4pPr>
            <a:lvl5pPr marL="1269842"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166171579"/>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58AE-0E40-754D-8759-A9766E7CA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64FD38-8896-6444-8E5C-3A026D32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91A57-EB5C-6E47-90D7-201962743467}"/>
              </a:ext>
            </a:extLst>
          </p:cNvPr>
          <p:cNvSpPr>
            <a:spLocks noGrp="1"/>
          </p:cNvSpPr>
          <p:nvPr>
            <p:ph type="dt" sz="half" idx="10"/>
          </p:nvPr>
        </p:nvSpPr>
        <p:spPr/>
        <p:txBody>
          <a:bodyPr/>
          <a:lstStyle/>
          <a:p>
            <a:fld id="{E3CEC2F0-341B-2B43-AC88-67FC89E8AC51}" type="datetimeFigureOut">
              <a:rPr lang="en-US" smtClean="0"/>
              <a:t>8/12/2021</a:t>
            </a:fld>
            <a:endParaRPr lang="en-US"/>
          </a:p>
        </p:txBody>
      </p:sp>
      <p:sp>
        <p:nvSpPr>
          <p:cNvPr id="5" name="Footer Placeholder 4">
            <a:extLst>
              <a:ext uri="{FF2B5EF4-FFF2-40B4-BE49-F238E27FC236}">
                <a16:creationId xmlns:a16="http://schemas.microsoft.com/office/drawing/2014/main" id="{CAD656D3-D408-D348-85B0-5942E9EB5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A5D4A-19F6-354C-B146-844FBBA8D523}"/>
              </a:ext>
            </a:extLst>
          </p:cNvPr>
          <p:cNvSpPr>
            <a:spLocks noGrp="1"/>
          </p:cNvSpPr>
          <p:nvPr>
            <p:ph type="sldNum" sz="quarter" idx="12"/>
          </p:nvPr>
        </p:nvSpPr>
        <p:spPr/>
        <p:txBody>
          <a:bodyPr/>
          <a:lstStyle/>
          <a:p>
            <a:fld id="{5B4C49A5-163B-6F42-95E8-E55CB37AA42D}" type="slidenum">
              <a:rPr lang="en-US" smtClean="0"/>
              <a:t>‹#›</a:t>
            </a:fld>
            <a:endParaRPr lang="en-US"/>
          </a:p>
        </p:txBody>
      </p:sp>
    </p:spTree>
    <p:extLst>
      <p:ext uri="{BB962C8B-B14F-4D97-AF65-F5344CB8AC3E}">
        <p14:creationId xmlns:p14="http://schemas.microsoft.com/office/powerpoint/2010/main" val="19270960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4D1FF-6C6A-A84B-B4C7-05576C6B546F}" type="datetimeFigureOut">
              <a:rPr lang="en-US" smtClean="0"/>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6448BD-4287-614B-8ED2-F280F2B901E9}" type="slidenum">
              <a:rPr lang="en-US" smtClean="0"/>
              <a:t>‹#›</a:t>
            </a:fld>
            <a:endParaRPr lang="en-US"/>
          </a:p>
        </p:txBody>
      </p:sp>
    </p:spTree>
    <p:extLst>
      <p:ext uri="{BB962C8B-B14F-4D97-AF65-F5344CB8AC3E}">
        <p14:creationId xmlns:p14="http://schemas.microsoft.com/office/powerpoint/2010/main" val="2113963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8952785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0051CB"/>
        </a:solidFill>
        <a:effectLst/>
      </p:bgPr>
    </p:bg>
    <p:spTree>
      <p:nvGrpSpPr>
        <p:cNvPr id="1" name=""/>
        <p:cNvGrpSpPr/>
        <p:nvPr/>
      </p:nvGrpSpPr>
      <p:grpSpPr>
        <a:xfrm>
          <a:off x="0" y="0"/>
          <a:ext cx="0" cy="0"/>
          <a:chOff x="0" y="0"/>
          <a:chExt cx="0" cy="0"/>
        </a:xfrm>
      </p:grpSpPr>
      <p:sp>
        <p:nvSpPr>
          <p:cNvPr id="41" name="Slide Number"/>
          <p:cNvSpPr txBox="1">
            <a:spLocks noGrp="1"/>
          </p:cNvSpPr>
          <p:nvPr>
            <p:ph type="sldNum" sz="quarter" idx="2"/>
          </p:nvPr>
        </p:nvSpPr>
        <p:spPr>
          <a:xfrm>
            <a:off x="5892999" y="6172201"/>
            <a:ext cx="2842023" cy="368300"/>
          </a:xfrm>
          <a:prstGeom prst="rect">
            <a:avLst/>
          </a:prstGeom>
        </p:spPr>
        <p:txBody>
          <a:bodyPr lIns="85725" tIns="85725" rIns="85725" bIns="85725" anchor="ctr"/>
          <a:lstStyle>
            <a:lvl1pPr algn="r" defTabSz="914662">
              <a:defRPr sz="1100">
                <a:solidFill>
                  <a:srgbClr val="A6A6A6"/>
                </a:solidFill>
                <a:latin typeface="Helvetica"/>
                <a:ea typeface="Helvetica"/>
                <a:cs typeface="Helvetica"/>
                <a:sym typeface="Helvetica"/>
              </a:defRPr>
            </a:lvl1pPr>
          </a:lstStyle>
          <a:p>
            <a:fld id="{86CB4B4D-7CA3-9044-876B-883B54F8677D}" type="slidenum">
              <a:t>‹#›</a:t>
            </a:fld>
            <a:endParaRPr/>
          </a:p>
        </p:txBody>
      </p:sp>
    </p:spTree>
    <p:extLst>
      <p:ext uri="{BB962C8B-B14F-4D97-AF65-F5344CB8AC3E}">
        <p14:creationId xmlns:p14="http://schemas.microsoft.com/office/powerpoint/2010/main" val="372939747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767509" y="6465191"/>
            <a:ext cx="119691" cy="123111"/>
          </a:xfr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IBM Cloud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635672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hasCustomPrompt="1"/>
          </p:nvPr>
        </p:nvSpPr>
        <p:spPr>
          <a:xfrm>
            <a:off x="381000" y="571500"/>
            <a:ext cx="5486400" cy="22860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60000"/>
                    <a:lumOff val="4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762000" y="6583049"/>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2018 IBM Corporation</a:t>
              </a:r>
              <a:r>
                <a:rPr lang="en-US" sz="665" b="0" i="0" baseline="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5" b="0" i="0" dirty="0">
                  <a:solidFill>
                    <a:schemeClr val="tx1">
                      <a:alpha val="60000"/>
                    </a:schemeClr>
                  </a:solidFill>
                  <a:latin typeface="IBM Plex Sans" charset="0"/>
                  <a:ea typeface="IBM Plex Sans" charset="0"/>
                  <a:cs typeface="IBM Plex Sans" charset="0"/>
                </a:rPr>
                <a:t> </a:t>
              </a:r>
              <a:fld id="{7C9968D1-C8E5-4FE3-AED4-7D4518C301B3}" type="datetime3">
                <a:rPr lang="en-US" sz="665"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12 August 2021</a:t>
              </a:fld>
              <a:endParaRPr lang="en-US" sz="665"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79049" y="6578160"/>
            <a:ext cx="273232"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38235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511751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696784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41137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03591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298797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1568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47701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8455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984566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008124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2991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6869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974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40228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7087818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252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982922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425451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757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75586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3031214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63A2A80-E47F-4A4D-8FDE-5A303B429D0E}"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28378751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3A2A80-E47F-4A4D-8FDE-5A303B429D0E}"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1740913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2A80-E47F-4A4D-8FDE-5A303B429D0E}"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37893060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3A2A80-E47F-4A4D-8FDE-5A303B429D0E}"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138103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5579023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3A2A80-E47F-4A4D-8FDE-5A303B429D0E}" type="datetimeFigureOut">
              <a:rPr lang="en-US" smtClean="0"/>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17295483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3A2A80-E47F-4A4D-8FDE-5A303B429D0E}" type="datetimeFigureOut">
              <a:rPr lang="en-US" smtClean="0"/>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2626753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A2A80-E47F-4A4D-8FDE-5A303B429D0E}" type="datetimeFigureOut">
              <a:rPr lang="en-US" smtClean="0"/>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30927945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2A80-E47F-4A4D-8FDE-5A303B429D0E}"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42451870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2A80-E47F-4A4D-8FDE-5A303B429D0E}"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41524098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3A2A80-E47F-4A4D-8FDE-5A303B429D0E}"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9531281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3A2A80-E47F-4A4D-8FDE-5A303B429D0E}"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22507-252B-492F-A449-18138F58B853}" type="slidenum">
              <a:rPr lang="en-US" smtClean="0"/>
              <a:t>‹#›</a:t>
            </a:fld>
            <a:endParaRPr lang="en-US"/>
          </a:p>
        </p:txBody>
      </p:sp>
    </p:spTree>
    <p:extLst>
      <p:ext uri="{BB962C8B-B14F-4D97-AF65-F5344CB8AC3E}">
        <p14:creationId xmlns:p14="http://schemas.microsoft.com/office/powerpoint/2010/main" val="40984939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688359" cy="6858000"/>
          </a:xfrm>
          <a:prstGeom prst="rect">
            <a:avLst/>
          </a:prstGeom>
        </p:spPr>
      </p:pic>
    </p:spTree>
    <p:extLst>
      <p:ext uri="{BB962C8B-B14F-4D97-AF65-F5344CB8AC3E}">
        <p14:creationId xmlns:p14="http://schemas.microsoft.com/office/powerpoint/2010/main" val="11598777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3212014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3151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5623617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10039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12868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149033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49748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01487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261817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199196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7918534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167591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797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709241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2136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8004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220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6635536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9005886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44661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122136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588357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796051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39059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18770045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839652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23338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068196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962527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6723272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1178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280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9378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5553445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67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933844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4402625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766092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5472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576290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7865341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32267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5939739" y="6540501"/>
            <a:ext cx="256480" cy="241092"/>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721717" y="83775"/>
            <a:ext cx="10256947" cy="678229"/>
          </a:xfrm>
          <a:prstGeom prst="rect">
            <a:avLst/>
          </a:prstGeom>
        </p:spPr>
        <p:txBody>
          <a:bodyPr/>
          <a:lstStyle>
            <a:lvl1pPr algn="l">
              <a:defRPr sz="3000" b="1">
                <a:solidFill>
                  <a:schemeClr val="bg1"/>
                </a:solidFill>
              </a:defRPr>
            </a:lvl1pPr>
          </a:lstStyle>
          <a:p>
            <a:r>
              <a:rPr lang="en-US"/>
              <a:t>Click to edit Master title style</a:t>
            </a:r>
          </a:p>
        </p:txBody>
      </p:sp>
    </p:spTree>
    <p:extLst>
      <p:ext uri="{BB962C8B-B14F-4D97-AF65-F5344CB8AC3E}">
        <p14:creationId xmlns:p14="http://schemas.microsoft.com/office/powerpoint/2010/main" val="149252790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49"/>
            <a:ext cx="2097299" cy="1527278"/>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19166742"/>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accent3"/>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941407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p:txBody>
          <a:bodyPr/>
          <a:lstStyle/>
          <a:p>
            <a:fld id="{029E1E8A-E630-0443-95B1-1C969CD18A28}" type="datetimeFigureOut">
              <a:rPr lang="en-US" smtClean="0"/>
              <a:t>8/12/2021</a:t>
            </a:fld>
            <a:endParaRPr lang="en-US"/>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t>‹#›</a:t>
            </a:fld>
            <a:endParaRPr lang="en-US"/>
          </a:p>
        </p:txBody>
      </p:sp>
    </p:spTree>
    <p:extLst>
      <p:ext uri="{BB962C8B-B14F-4D97-AF65-F5344CB8AC3E}">
        <p14:creationId xmlns:p14="http://schemas.microsoft.com/office/powerpoint/2010/main" val="300309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6285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8240343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827957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76502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732707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297232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2179116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41044826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558451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1721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076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2.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theme" Target="../theme/theme3.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theme" Target="../theme/theme5.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8" Type="http://schemas.openxmlformats.org/officeDocument/2006/relationships/slideLayout" Target="../slideLayouts/slideLayout132.xml"/><Relationship Id="rId3"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2998650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A2A80-E47F-4A4D-8FDE-5A303B429D0E}" type="datetimeFigureOut">
              <a:rPr lang="en-US" smtClean="0"/>
              <a:t>8/12/2021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22507-252B-492F-A449-18138F58B853}" type="slidenum">
              <a:rPr lang="en-US" smtClean="0"/>
              <a:t>‹#›</a:t>
            </a:fld>
            <a:endParaRPr lang="en-US"/>
          </a:p>
        </p:txBody>
      </p:sp>
    </p:spTree>
    <p:extLst>
      <p:ext uri="{BB962C8B-B14F-4D97-AF65-F5344CB8AC3E}">
        <p14:creationId xmlns:p14="http://schemas.microsoft.com/office/powerpoint/2010/main" val="276006583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94989000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7" r:id="rId42"/>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DOC ID / Month XX, 2018 / © 2018 IBM Corporation</a:t>
            </a:r>
            <a:endParaRPr lang="en-US"/>
          </a:p>
        </p:txBody>
      </p:sp>
    </p:spTree>
    <p:extLst>
      <p:ext uri="{BB962C8B-B14F-4D97-AF65-F5344CB8AC3E}">
        <p14:creationId xmlns:p14="http://schemas.microsoft.com/office/powerpoint/2010/main" val="244867003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9"/>
            <a:ext cx="5486312" cy="222249"/>
          </a:xfrm>
          <a:prstGeom prst="rect">
            <a:avLst/>
          </a:prstGeom>
        </p:spPr>
        <p:txBody>
          <a:bodyPr vert="horz" lIns="0" tIns="0" rIns="0" bIns="0" rtlCol="0" anchor="ctr"/>
          <a:lstStyle>
            <a:lvl1pPr marL="0" marR="0" indent="0" algn="l" defTabSz="913706" rtl="0" eaLnBrk="1" fontAlgn="auto" latinLnBrk="0" hangingPunct="1">
              <a:lnSpc>
                <a:spcPct val="100000"/>
              </a:lnSpc>
              <a:spcBef>
                <a:spcPts val="0"/>
              </a:spcBef>
              <a:spcAft>
                <a:spcPts val="0"/>
              </a:spcAft>
              <a:buClrTx/>
              <a:buSzTx/>
              <a:buFontTx/>
              <a:buNone/>
              <a:tabLst/>
              <a:defRPr sz="799">
                <a:solidFill>
                  <a:schemeClr val="bg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9448800" y="6383869"/>
            <a:ext cx="2438309" cy="222249"/>
          </a:xfrm>
          <a:prstGeom prst="rect">
            <a:avLst/>
          </a:prstGeom>
        </p:spPr>
        <p:txBody>
          <a:bodyPr vert="horz" lIns="0" tIns="0" rIns="0" bIns="0" rtlCol="0" anchor="ctr"/>
          <a:lstStyle>
            <a:lvl1pPr algn="r">
              <a:defRPr sz="7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07025441"/>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8" r:id="rId33"/>
    <p:sldLayoutId id="2147483829" r:id="rId34"/>
    <p:sldLayoutId id="2147483830" r:id="rId35"/>
    <p:sldLayoutId id="2147483831" r:id="rId36"/>
    <p:sldLayoutId id="2147483832" r:id="rId37"/>
    <p:sldLayoutId id="2147483833" r:id="rId38"/>
  </p:sldLayoutIdLst>
  <p:hf hdr="0" dt="0"/>
  <p:txStyles>
    <p:titleStyle>
      <a:lvl1pPr algn="l" rtl="0" eaLnBrk="1" fontAlgn="base" hangingPunct="1">
        <a:lnSpc>
          <a:spcPct val="90000"/>
        </a:lnSpc>
        <a:spcBef>
          <a:spcPct val="0"/>
        </a:spcBef>
        <a:spcAft>
          <a:spcPct val="0"/>
        </a:spcAft>
        <a:defRPr sz="3197"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23"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49"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770"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696"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rgbClr val="6D6E70"/>
        </a:buClr>
        <a:buSzPct val="90000"/>
        <a:buFont typeface="Wingdings" pitchFamily="2" charset="2"/>
        <a:buNone/>
        <a:defRPr sz="1865">
          <a:solidFill>
            <a:schemeClr val="bg1"/>
          </a:solidFill>
          <a:latin typeface="IBM Plex Sans" charset="0"/>
          <a:ea typeface="IBM Plex Sans" charset="0"/>
          <a:cs typeface="IBM Plex Sans" charset="0"/>
        </a:defRPr>
      </a:lvl1pPr>
      <a:lvl2pPr marL="228366" indent="-228366" algn="l" rtl="0" eaLnBrk="1" fontAlgn="base" hangingPunct="1">
        <a:lnSpc>
          <a:spcPct val="100000"/>
        </a:lnSpc>
        <a:spcBef>
          <a:spcPts val="1465"/>
        </a:spcBef>
        <a:spcAft>
          <a:spcPct val="0"/>
        </a:spcAft>
        <a:buClr>
          <a:schemeClr val="bg1"/>
        </a:buClr>
        <a:buSzPct val="100000"/>
        <a:buFont typeface=".AppleSystemUIFont" charset="-120"/>
        <a:buChar char="–"/>
        <a:tabLst/>
        <a:defRPr sz="1865">
          <a:solidFill>
            <a:schemeClr val="bg1"/>
          </a:solidFill>
          <a:latin typeface="IBM Plex Sans" charset="0"/>
          <a:ea typeface="IBM Plex Sans" charset="0"/>
          <a:cs typeface="IBM Plex Sans" charset="0"/>
        </a:defRPr>
      </a:lvl2pPr>
      <a:lvl3pPr marL="456731" indent="-188191" algn="l" rtl="0" eaLnBrk="1" fontAlgn="base" hangingPunct="1">
        <a:lnSpc>
          <a:spcPct val="100000"/>
        </a:lnSpc>
        <a:spcBef>
          <a:spcPts val="1465"/>
        </a:spcBef>
        <a:spcAft>
          <a:spcPct val="0"/>
        </a:spcAft>
        <a:buClr>
          <a:schemeClr val="bg1"/>
        </a:buClr>
        <a:buSzPct val="100000"/>
        <a:buFont typeface="Arial" panose="020B0604020202020204" pitchFamily="34" charset="0"/>
        <a:buChar char="•"/>
        <a:tabLst/>
        <a:defRPr sz="1865">
          <a:solidFill>
            <a:schemeClr val="bg1"/>
          </a:solidFill>
          <a:latin typeface="IBM Plex Sans" charset="0"/>
          <a:ea typeface="IBM Plex Sans" charset="0"/>
          <a:cs typeface="IBM Plex Sans" charset="0"/>
        </a:defRPr>
      </a:lvl3pPr>
      <a:lvl4pPr marL="837340" indent="-257968" algn="l" rtl="0" eaLnBrk="1" fontAlgn="base" hangingPunct="1">
        <a:lnSpc>
          <a:spcPct val="100000"/>
        </a:lnSpc>
        <a:spcBef>
          <a:spcPts val="1465"/>
        </a:spcBef>
        <a:spcAft>
          <a:spcPct val="0"/>
        </a:spcAft>
        <a:buClr>
          <a:schemeClr val="bg1"/>
        </a:buClr>
        <a:buSzPct val="100000"/>
        <a:buFont typeface=".AppleSystemUIFont" charset="-120"/>
        <a:buChar char="–"/>
        <a:tabLst/>
        <a:defRPr sz="1865" baseline="0">
          <a:solidFill>
            <a:schemeClr val="bg1"/>
          </a:solidFill>
          <a:latin typeface="IBM Plex Sans" charset="0"/>
          <a:ea typeface="IBM Plex Sans" charset="0"/>
          <a:cs typeface="IBM Plex Sans" charset="0"/>
        </a:defRPr>
      </a:lvl4pPr>
      <a:lvl5pPr marL="1069936" indent="-228366" algn="l" rtl="0" eaLnBrk="1" fontAlgn="base" hangingPunct="1">
        <a:lnSpc>
          <a:spcPct val="100000"/>
        </a:lnSpc>
        <a:spcBef>
          <a:spcPts val="1465"/>
        </a:spcBef>
        <a:spcAft>
          <a:spcPct val="0"/>
        </a:spcAft>
        <a:buClr>
          <a:schemeClr val="bg1"/>
        </a:buClr>
        <a:buFont typeface=".AppleSystemUIFont" charset="-120"/>
        <a:buChar char="»"/>
        <a:tabLst/>
        <a:defRPr sz="1865">
          <a:solidFill>
            <a:schemeClr val="bg1"/>
          </a:solidFill>
          <a:latin typeface="IBM Plex Sans" charset="0"/>
          <a:ea typeface="IBM Plex Sans" charset="0"/>
          <a:cs typeface="IBM Plex Sans" charset="0"/>
        </a:defRPr>
      </a:lvl5pPr>
      <a:lvl6pPr marL="2109437" indent="-172713" algn="l" rtl="0" eaLnBrk="1" fontAlgn="base" hangingPunct="1">
        <a:spcBef>
          <a:spcPct val="20000"/>
        </a:spcBef>
        <a:spcAft>
          <a:spcPct val="0"/>
        </a:spcAft>
        <a:buClr>
          <a:schemeClr val="bg1"/>
        </a:buClr>
        <a:buChar char="»"/>
        <a:defRPr sz="1691">
          <a:solidFill>
            <a:schemeClr val="bg1"/>
          </a:solidFill>
          <a:latin typeface="Arial" charset="0"/>
        </a:defRPr>
      </a:lvl6pPr>
      <a:lvl7pPr marL="2592362" indent="-172713" algn="l" rtl="0" eaLnBrk="1" fontAlgn="base" hangingPunct="1">
        <a:spcBef>
          <a:spcPct val="20000"/>
        </a:spcBef>
        <a:spcAft>
          <a:spcPct val="0"/>
        </a:spcAft>
        <a:buClr>
          <a:schemeClr val="bg1"/>
        </a:buClr>
        <a:buChar char="»"/>
        <a:defRPr sz="1691">
          <a:solidFill>
            <a:schemeClr val="bg1"/>
          </a:solidFill>
          <a:latin typeface="Arial" charset="0"/>
        </a:defRPr>
      </a:lvl7pPr>
      <a:lvl8pPr marL="3075286" indent="-172713" algn="l" rtl="0" eaLnBrk="1" fontAlgn="base" hangingPunct="1">
        <a:spcBef>
          <a:spcPct val="20000"/>
        </a:spcBef>
        <a:spcAft>
          <a:spcPct val="0"/>
        </a:spcAft>
        <a:buClr>
          <a:schemeClr val="bg1"/>
        </a:buClr>
        <a:buChar char="»"/>
        <a:defRPr sz="1691">
          <a:solidFill>
            <a:schemeClr val="bg1"/>
          </a:solidFill>
          <a:latin typeface="Arial" charset="0"/>
        </a:defRPr>
      </a:lvl8pPr>
      <a:lvl9pPr marL="3558211" indent="-172713" algn="l" rtl="0" eaLnBrk="1" fontAlgn="base" hangingPunct="1">
        <a:spcBef>
          <a:spcPct val="20000"/>
        </a:spcBef>
        <a:spcAft>
          <a:spcPct val="0"/>
        </a:spcAft>
        <a:buClr>
          <a:schemeClr val="bg1"/>
        </a:buClr>
        <a:buChar char="»"/>
        <a:defRPr sz="1691">
          <a:solidFill>
            <a:schemeClr val="bg1"/>
          </a:solidFill>
          <a:latin typeface="Arial" charset="0"/>
        </a:defRPr>
      </a:lvl9pPr>
    </p:bodyStyle>
    <p:otherStyle>
      <a:defPPr>
        <a:defRPr lang="en-US"/>
      </a:defPPr>
      <a:lvl1pPr marL="0" algn="l" defTabSz="965849" rtl="0" eaLnBrk="1" latinLnBrk="0" hangingPunct="1">
        <a:defRPr sz="1903" kern="1200">
          <a:solidFill>
            <a:schemeClr val="tx1"/>
          </a:solidFill>
          <a:latin typeface="+mn-lt"/>
          <a:ea typeface="+mn-ea"/>
          <a:cs typeface="+mn-cs"/>
        </a:defRPr>
      </a:lvl1pPr>
      <a:lvl2pPr marL="482923" algn="l" defTabSz="965849" rtl="0" eaLnBrk="1" latinLnBrk="0" hangingPunct="1">
        <a:defRPr sz="1903" kern="1200">
          <a:solidFill>
            <a:schemeClr val="tx1"/>
          </a:solidFill>
          <a:latin typeface="+mn-lt"/>
          <a:ea typeface="+mn-ea"/>
          <a:cs typeface="+mn-cs"/>
        </a:defRPr>
      </a:lvl2pPr>
      <a:lvl3pPr marL="965849" algn="l" defTabSz="965849" rtl="0" eaLnBrk="1" latinLnBrk="0" hangingPunct="1">
        <a:defRPr sz="1903" kern="1200">
          <a:solidFill>
            <a:schemeClr val="tx1"/>
          </a:solidFill>
          <a:latin typeface="+mn-lt"/>
          <a:ea typeface="+mn-ea"/>
          <a:cs typeface="+mn-cs"/>
        </a:defRPr>
      </a:lvl3pPr>
      <a:lvl4pPr marL="1448770" algn="l" defTabSz="965849" rtl="0" eaLnBrk="1" latinLnBrk="0" hangingPunct="1">
        <a:defRPr sz="1903" kern="1200">
          <a:solidFill>
            <a:schemeClr val="tx1"/>
          </a:solidFill>
          <a:latin typeface="+mn-lt"/>
          <a:ea typeface="+mn-ea"/>
          <a:cs typeface="+mn-cs"/>
        </a:defRPr>
      </a:lvl4pPr>
      <a:lvl5pPr marL="1931696" algn="l" defTabSz="965849" rtl="0" eaLnBrk="1" latinLnBrk="0" hangingPunct="1">
        <a:defRPr sz="1903" kern="1200">
          <a:solidFill>
            <a:schemeClr val="tx1"/>
          </a:solidFill>
          <a:latin typeface="+mn-lt"/>
          <a:ea typeface="+mn-ea"/>
          <a:cs typeface="+mn-cs"/>
        </a:defRPr>
      </a:lvl5pPr>
      <a:lvl6pPr marL="2414620" algn="l" defTabSz="965849" rtl="0" eaLnBrk="1" latinLnBrk="0" hangingPunct="1">
        <a:defRPr sz="1903" kern="1200">
          <a:solidFill>
            <a:schemeClr val="tx1"/>
          </a:solidFill>
          <a:latin typeface="+mn-lt"/>
          <a:ea typeface="+mn-ea"/>
          <a:cs typeface="+mn-cs"/>
        </a:defRPr>
      </a:lvl6pPr>
      <a:lvl7pPr marL="2897544" algn="l" defTabSz="965849" rtl="0" eaLnBrk="1" latinLnBrk="0" hangingPunct="1">
        <a:defRPr sz="1903" kern="1200">
          <a:solidFill>
            <a:schemeClr val="tx1"/>
          </a:solidFill>
          <a:latin typeface="+mn-lt"/>
          <a:ea typeface="+mn-ea"/>
          <a:cs typeface="+mn-cs"/>
        </a:defRPr>
      </a:lvl7pPr>
      <a:lvl8pPr marL="3380466" algn="l" defTabSz="965849" rtl="0" eaLnBrk="1" latinLnBrk="0" hangingPunct="1">
        <a:defRPr sz="1903" kern="1200">
          <a:solidFill>
            <a:schemeClr val="tx1"/>
          </a:solidFill>
          <a:latin typeface="+mn-lt"/>
          <a:ea typeface="+mn-ea"/>
          <a:cs typeface="+mn-cs"/>
        </a:defRPr>
      </a:lvl8pPr>
      <a:lvl9pPr marL="3863390" algn="l" defTabSz="965849"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9.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08.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1.xml"/><Relationship Id="rId4" Type="http://schemas.openxmlformats.org/officeDocument/2006/relationships/image" Target="../media/image43.tif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6.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9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6.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microsoft.com/office/2007/relationships/hdphoto" Target="../media/hdphoto2.wdp"/><Relationship Id="rId11" Type="http://schemas.openxmlformats.org/officeDocument/2006/relationships/image" Target="../media/image49.png"/><Relationship Id="rId5" Type="http://schemas.openxmlformats.org/officeDocument/2006/relationships/image" Target="../media/image17.png"/><Relationship Id="rId10"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99.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08.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6.png"/><Relationship Id="rId4"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08.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99.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8.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C5B58D-F461-384B-8DEA-706DC0B0EE8A}"/>
              </a:ext>
            </a:extLst>
          </p:cNvPr>
          <p:cNvSpPr>
            <a:spLocks noGrp="1"/>
          </p:cNvSpPr>
          <p:nvPr>
            <p:ph type="title"/>
          </p:nvPr>
        </p:nvSpPr>
        <p:spPr>
          <a:xfrm>
            <a:off x="304800" y="469950"/>
            <a:ext cx="11125200" cy="5918100"/>
          </a:xfrm>
        </p:spPr>
        <p:txBody>
          <a:bodyPr/>
          <a:lstStyle/>
          <a:p>
            <a:r>
              <a:rPr lang="en-US" b="1" dirty="0"/>
              <a:t>Data Science on Cloud Pak for Data 3.x</a:t>
            </a:r>
            <a:br>
              <a:rPr lang="en-US" dirty="0"/>
            </a:br>
            <a:br>
              <a:rPr lang="en-US" dirty="0"/>
            </a:br>
            <a:r>
              <a:rPr lang="en-US" sz="2800" dirty="0"/>
              <a:t>Development Tools</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800" dirty="0"/>
              <a:t>Elena Lowery, Data Science and AI, WW Team</a:t>
            </a:r>
            <a:br>
              <a:rPr lang="en-US" dirty="0"/>
            </a:br>
            <a:endParaRPr lang="en-US" dirty="0"/>
          </a:p>
        </p:txBody>
      </p:sp>
    </p:spTree>
    <p:extLst>
      <p:ext uri="{BB962C8B-B14F-4D97-AF65-F5344CB8AC3E}">
        <p14:creationId xmlns:p14="http://schemas.microsoft.com/office/powerpoint/2010/main" val="455229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304800" y="268224"/>
            <a:ext cx="10309185" cy="508000"/>
          </a:xfrm>
        </p:spPr>
        <p:txBody>
          <a:bodyPr/>
          <a:lstStyle/>
          <a:p>
            <a:r>
              <a:rPr lang="en-US" dirty="0" err="1"/>
              <a:t>ModelOps</a:t>
            </a:r>
            <a:r>
              <a:rPr lang="en-US" dirty="0"/>
              <a:t> process on Cloud Pak for Data</a:t>
            </a:r>
          </a:p>
        </p:txBody>
      </p:sp>
      <p:sp>
        <p:nvSpPr>
          <p:cNvPr id="3" name="Slide Number Placeholder 2">
            <a:extLst>
              <a:ext uri="{FF2B5EF4-FFF2-40B4-BE49-F238E27FC236}">
                <a16:creationId xmlns:a16="http://schemas.microsoft.com/office/drawing/2014/main" id="{E1D57707-421E-484B-B47A-BD05B3FD4336}"/>
              </a:ext>
            </a:extLst>
          </p:cNvPr>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8" name="Rectangle: Rounded Corners 7">
            <a:extLst>
              <a:ext uri="{FF2B5EF4-FFF2-40B4-BE49-F238E27FC236}">
                <a16:creationId xmlns:a16="http://schemas.microsoft.com/office/drawing/2014/main" id="{5160D9B7-C72D-41AF-9B3B-4A90C647313B}"/>
              </a:ext>
            </a:extLst>
          </p:cNvPr>
          <p:cNvSpPr/>
          <p:nvPr/>
        </p:nvSpPr>
        <p:spPr>
          <a:xfrm>
            <a:off x="5847441" y="3666748"/>
            <a:ext cx="3592893" cy="1659710"/>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TextBox 8">
            <a:extLst>
              <a:ext uri="{FF2B5EF4-FFF2-40B4-BE49-F238E27FC236}">
                <a16:creationId xmlns:a16="http://schemas.microsoft.com/office/drawing/2014/main" id="{77E9791C-7D8A-4AED-A173-884EF93E2BE3}"/>
              </a:ext>
            </a:extLst>
          </p:cNvPr>
          <p:cNvSpPr txBox="1"/>
          <p:nvPr/>
        </p:nvSpPr>
        <p:spPr>
          <a:xfrm>
            <a:off x="5875207" y="2055902"/>
            <a:ext cx="3393756" cy="111793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Configure connections to data sources typically used by the data science team</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33"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Security is provided by data sources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Governance is provided by the catalog</a:t>
            </a:r>
          </a:p>
        </p:txBody>
      </p:sp>
      <p:sp>
        <p:nvSpPr>
          <p:cNvPr id="10" name="Rectangle: Rounded Corners 9">
            <a:extLst>
              <a:ext uri="{FF2B5EF4-FFF2-40B4-BE49-F238E27FC236}">
                <a16:creationId xmlns:a16="http://schemas.microsoft.com/office/drawing/2014/main" id="{29F57990-0197-4C68-B5FE-A208C9C8819A}"/>
              </a:ext>
            </a:extLst>
          </p:cNvPr>
          <p:cNvSpPr/>
          <p:nvPr/>
        </p:nvSpPr>
        <p:spPr>
          <a:xfrm>
            <a:off x="3096567" y="1818154"/>
            <a:ext cx="2385666" cy="1533216"/>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TextBox 10">
            <a:extLst>
              <a:ext uri="{FF2B5EF4-FFF2-40B4-BE49-F238E27FC236}">
                <a16:creationId xmlns:a16="http://schemas.microsoft.com/office/drawing/2014/main" id="{5EB6B389-9D96-4F28-972B-35A71C999BEA}"/>
              </a:ext>
            </a:extLst>
          </p:cNvPr>
          <p:cNvSpPr txBox="1"/>
          <p:nvPr/>
        </p:nvSpPr>
        <p:spPr>
          <a:xfrm>
            <a:off x="6210943" y="4049401"/>
            <a:ext cx="2893654" cy="70769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data sources , </a:t>
            </a: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virtualized data, and assets from the catalog (data sources, tables, files, etc.</a:t>
            </a:r>
          </a:p>
        </p:txBody>
      </p:sp>
      <p:pic>
        <p:nvPicPr>
          <p:cNvPr id="18" name="Picture 17">
            <a:extLst>
              <a:ext uri="{FF2B5EF4-FFF2-40B4-BE49-F238E27FC236}">
                <a16:creationId xmlns:a16="http://schemas.microsoft.com/office/drawing/2014/main" id="{EED85343-394E-4B80-B258-E6B79FF6E38E}"/>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92977" y="3378627"/>
            <a:ext cx="1703589" cy="1703589"/>
          </a:xfrm>
          <a:prstGeom prst="rect">
            <a:avLst/>
          </a:prstGeom>
        </p:spPr>
      </p:pic>
      <p:pic>
        <p:nvPicPr>
          <p:cNvPr id="19" name="Picture 18">
            <a:extLst>
              <a:ext uri="{FF2B5EF4-FFF2-40B4-BE49-F238E27FC236}">
                <a16:creationId xmlns:a16="http://schemas.microsoft.com/office/drawing/2014/main" id="{52C69BCD-4C12-4FEA-B126-AD9FB6629AD3}"/>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418855" y="1748895"/>
            <a:ext cx="1703589" cy="1703589"/>
          </a:xfrm>
          <a:prstGeom prst="rect">
            <a:avLst/>
          </a:prstGeom>
        </p:spPr>
      </p:pic>
      <p:sp>
        <p:nvSpPr>
          <p:cNvPr id="26" name="TextBox 25">
            <a:extLst>
              <a:ext uri="{FF2B5EF4-FFF2-40B4-BE49-F238E27FC236}">
                <a16:creationId xmlns:a16="http://schemas.microsoft.com/office/drawing/2014/main" id="{80F14AF6-AF44-4ED9-B3DA-51F8F534C25B}"/>
              </a:ext>
            </a:extLst>
          </p:cNvPr>
          <p:cNvSpPr txBox="1"/>
          <p:nvPr/>
        </p:nvSpPr>
        <p:spPr>
          <a:xfrm>
            <a:off x="1510502" y="5051177"/>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sp>
        <p:nvSpPr>
          <p:cNvPr id="27" name="TextBox 26">
            <a:extLst>
              <a:ext uri="{FF2B5EF4-FFF2-40B4-BE49-F238E27FC236}">
                <a16:creationId xmlns:a16="http://schemas.microsoft.com/office/drawing/2014/main" id="{9EED7EB6-0881-4700-8A9B-C452C821344E}"/>
              </a:ext>
            </a:extLst>
          </p:cNvPr>
          <p:cNvSpPr txBox="1"/>
          <p:nvPr/>
        </p:nvSpPr>
        <p:spPr>
          <a:xfrm>
            <a:off x="1418855" y="1416520"/>
            <a:ext cx="1431802"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Engineer</a:t>
            </a:r>
          </a:p>
        </p:txBody>
      </p:sp>
      <p:sp>
        <p:nvSpPr>
          <p:cNvPr id="25" name="Rectangle: Rounded Corners 24">
            <a:extLst>
              <a:ext uri="{FF2B5EF4-FFF2-40B4-BE49-F238E27FC236}">
                <a16:creationId xmlns:a16="http://schemas.microsoft.com/office/drawing/2014/main" id="{0A723ACD-7F28-41FD-B776-A689D160CC30}"/>
              </a:ext>
            </a:extLst>
          </p:cNvPr>
          <p:cNvSpPr/>
          <p:nvPr/>
        </p:nvSpPr>
        <p:spPr>
          <a:xfrm>
            <a:off x="8579078" y="4728134"/>
            <a:ext cx="45719" cy="182880"/>
          </a:xfrm>
          <a:prstGeom prst="roundRect">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Rectangle: Rounded Corners 31">
            <a:extLst>
              <a:ext uri="{FF2B5EF4-FFF2-40B4-BE49-F238E27FC236}">
                <a16:creationId xmlns:a16="http://schemas.microsoft.com/office/drawing/2014/main" id="{BF3847AA-5B2C-47E8-A023-76BCBB98A795}"/>
              </a:ext>
            </a:extLst>
          </p:cNvPr>
          <p:cNvSpPr/>
          <p:nvPr/>
        </p:nvSpPr>
        <p:spPr>
          <a:xfrm>
            <a:off x="5875207" y="1818154"/>
            <a:ext cx="3565127" cy="1533216"/>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TextBox 32">
            <a:extLst>
              <a:ext uri="{FF2B5EF4-FFF2-40B4-BE49-F238E27FC236}">
                <a16:creationId xmlns:a16="http://schemas.microsoft.com/office/drawing/2014/main" id="{C1BF198F-F6A3-40D5-BE47-E8A1B3B206C2}"/>
              </a:ext>
            </a:extLst>
          </p:cNvPr>
          <p:cNvSpPr txBox="1"/>
          <p:nvPr/>
        </p:nvSpPr>
        <p:spPr>
          <a:xfrm>
            <a:off x="3240911" y="2153690"/>
            <a:ext cx="2241321" cy="1117935"/>
          </a:xfrm>
          <a:prstGeom prst="rect">
            <a:avLst/>
          </a:prstGeom>
          <a:noFill/>
        </p:spPr>
        <p:txBody>
          <a:bodyPr wrap="square" rtlCol="0">
            <a:spAutoFit/>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Run ETL jobs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Virtualize data (optional)</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Add assets to the catalog</a:t>
            </a:r>
          </a:p>
        </p:txBody>
      </p:sp>
      <p:cxnSp>
        <p:nvCxnSpPr>
          <p:cNvPr id="31" name="Straight Arrow Connector 30">
            <a:extLst>
              <a:ext uri="{FF2B5EF4-FFF2-40B4-BE49-F238E27FC236}">
                <a16:creationId xmlns:a16="http://schemas.microsoft.com/office/drawing/2014/main" id="{45861A04-A3B4-4379-93C7-2E7C22E7CB15}"/>
              </a:ext>
            </a:extLst>
          </p:cNvPr>
          <p:cNvCxnSpPr>
            <a:cxnSpLocks/>
            <a:endCxn id="9" idx="1"/>
          </p:cNvCxnSpPr>
          <p:nvPr/>
        </p:nvCxnSpPr>
        <p:spPr>
          <a:xfrm>
            <a:off x="5569527" y="2614870"/>
            <a:ext cx="305680"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E14C0B79-74F7-4B2A-97B2-BA15FA1FF361}"/>
              </a:ext>
            </a:extLst>
          </p:cNvPr>
          <p:cNvSpPr/>
          <p:nvPr/>
        </p:nvSpPr>
        <p:spPr>
          <a:xfrm>
            <a:off x="7593054" y="3365151"/>
            <a:ext cx="45719" cy="301597"/>
          </a:xfrm>
          <a:prstGeom prst="rect">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73" name="Straight Arrow Connector 72">
            <a:extLst>
              <a:ext uri="{FF2B5EF4-FFF2-40B4-BE49-F238E27FC236}">
                <a16:creationId xmlns:a16="http://schemas.microsoft.com/office/drawing/2014/main" id="{61509E46-0E24-4F08-85DE-9DB61E270269}"/>
              </a:ext>
            </a:extLst>
          </p:cNvPr>
          <p:cNvCxnSpPr>
            <a:cxnSpLocks/>
            <a:stCxn id="71" idx="0"/>
            <a:endCxn id="71" idx="2"/>
          </p:cNvCxnSpPr>
          <p:nvPr/>
        </p:nvCxnSpPr>
        <p:spPr>
          <a:xfrm>
            <a:off x="7615914" y="3365151"/>
            <a:ext cx="0" cy="30159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3ADFC3E4-08EE-401E-B0D7-E0FE08DEB5D8}"/>
              </a:ext>
            </a:extLst>
          </p:cNvPr>
          <p:cNvSpPr/>
          <p:nvPr/>
        </p:nvSpPr>
        <p:spPr>
          <a:xfrm>
            <a:off x="3122445" y="3793242"/>
            <a:ext cx="2359786" cy="1493115"/>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9" name="TextBox 28">
            <a:extLst>
              <a:ext uri="{FF2B5EF4-FFF2-40B4-BE49-F238E27FC236}">
                <a16:creationId xmlns:a16="http://schemas.microsoft.com/office/drawing/2014/main" id="{F49AF2B6-3D03-4C09-9747-61D3239C0887}"/>
              </a:ext>
            </a:extLst>
          </p:cNvPr>
          <p:cNvSpPr txBox="1"/>
          <p:nvPr/>
        </p:nvSpPr>
        <p:spPr>
          <a:xfrm>
            <a:off x="3240911" y="3990785"/>
            <a:ext cx="2254803" cy="912814"/>
          </a:xfrm>
          <a:prstGeom prst="rect">
            <a:avLst/>
          </a:prstGeom>
          <a:noFill/>
        </p:spPr>
        <p:txBody>
          <a:bodyPr wrap="square" rtlCol="0">
            <a:spAutoFit/>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Search for data in the catalog</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rPr>
              <a:t>If data is not found, submit a request</a:t>
            </a:r>
            <a:endParaRPr kumimoji="0" lang="en-US" sz="1333" b="1" i="1" u="none" strike="noStrike" kern="1200" cap="none" spc="0" normalizeH="0" baseline="0" noProof="0" dirty="0">
              <a:ln>
                <a:noFill/>
              </a:ln>
              <a:solidFill>
                <a:srgbClr val="0F6FFF">
                  <a:lumMod val="75000"/>
                </a:srgbClr>
              </a:solidFill>
              <a:effectLst/>
              <a:uLnTx/>
              <a:uFillTx/>
              <a:latin typeface="IBM Plex Sans"/>
              <a:ea typeface="+mn-ea"/>
              <a:cs typeface="+mn-cs"/>
            </a:endParaRPr>
          </a:p>
        </p:txBody>
      </p:sp>
      <p:cxnSp>
        <p:nvCxnSpPr>
          <p:cNvPr id="17" name="Straight Arrow Connector 16">
            <a:extLst>
              <a:ext uri="{FF2B5EF4-FFF2-40B4-BE49-F238E27FC236}">
                <a16:creationId xmlns:a16="http://schemas.microsoft.com/office/drawing/2014/main" id="{B7B6190C-9E62-4EDB-B814-3D08F68B22C3}"/>
              </a:ext>
            </a:extLst>
          </p:cNvPr>
          <p:cNvCxnSpPr>
            <a:cxnSpLocks/>
            <a:stCxn id="10" idx="2"/>
            <a:endCxn id="28" idx="0"/>
          </p:cNvCxnSpPr>
          <p:nvPr/>
        </p:nvCxnSpPr>
        <p:spPr>
          <a:xfrm>
            <a:off x="4289400" y="3351370"/>
            <a:ext cx="12938" cy="441872"/>
          </a:xfrm>
          <a:prstGeom prst="straightConnector1">
            <a:avLst/>
          </a:prstGeom>
          <a:ln w="63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171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11</a:t>
            </a:fld>
            <a:endParaRPr lang="en-US">
              <a:solidFill>
                <a:srgbClr val="000000"/>
              </a:solidFill>
              <a:latin typeface="IBM Plex Sans"/>
            </a:endParaRPr>
          </a:p>
        </p:txBody>
      </p:sp>
      <p:sp>
        <p:nvSpPr>
          <p:cNvPr id="7" name="Text Placeholder 6"/>
          <p:cNvSpPr>
            <a:spLocks noGrp="1"/>
          </p:cNvSpPr>
          <p:nvPr>
            <p:ph type="body" sz="quarter" idx="14"/>
          </p:nvPr>
        </p:nvSpPr>
        <p:spPr>
          <a:xfrm>
            <a:off x="178645" y="1332104"/>
            <a:ext cx="5709920" cy="3201244"/>
          </a:xfrm>
        </p:spPr>
        <p:txBody>
          <a:bodyPr/>
          <a:lstStyle/>
          <a:p>
            <a:pPr marL="342900" indent="-342900">
              <a:buFont typeface="Arial" panose="020B0604020202020204" pitchFamily="34" charset="0"/>
              <a:buChar char="•"/>
            </a:pPr>
            <a:r>
              <a:rPr lang="en-US" sz="2400" b="1" dirty="0"/>
              <a:t>Data</a:t>
            </a:r>
          </a:p>
          <a:p>
            <a:pPr marL="573612" lvl="1" indent="-342900">
              <a:buFont typeface="Arial" panose="020B0604020202020204" pitchFamily="34" charset="0"/>
              <a:buChar char="•"/>
            </a:pPr>
            <a:r>
              <a:rPr lang="en-US" sz="2000" dirty="0"/>
              <a:t>Upload </a:t>
            </a:r>
            <a:r>
              <a:rPr lang="en-US" sz="2000" i="1" dirty="0"/>
              <a:t>any</a:t>
            </a:r>
            <a:r>
              <a:rPr lang="en-US" sz="2000" dirty="0"/>
              <a:t> file type to Data Assets</a:t>
            </a:r>
          </a:p>
          <a:p>
            <a:pPr marL="573612" lvl="1" indent="-342900">
              <a:buFont typeface="Arial" panose="020B0604020202020204" pitchFamily="34" charset="0"/>
              <a:buChar char="•"/>
            </a:pPr>
            <a:r>
              <a:rPr lang="en-US" sz="2000" dirty="0"/>
              <a:t>No limitations other than HTTP/browser limitation for file size upload</a:t>
            </a:r>
          </a:p>
          <a:p>
            <a:pPr marL="573612" lvl="1" indent="-342900">
              <a:buFont typeface="Arial" panose="020B0604020202020204" pitchFamily="34" charset="0"/>
              <a:buChar char="•"/>
            </a:pPr>
            <a:r>
              <a:rPr lang="en-US" sz="2000" dirty="0"/>
              <a:t>The file is stored in Cloud Pak for Data</a:t>
            </a:r>
          </a:p>
          <a:p>
            <a:pPr marL="872053" lvl="2" indent="-342900">
              <a:buFont typeface="Arial" panose="020B0604020202020204" pitchFamily="34" charset="0"/>
              <a:buChar char="•"/>
            </a:pPr>
            <a:r>
              <a:rPr lang="en-US" sz="2000" dirty="0"/>
              <a:t>Internally it’s stored on the storage node of the cluster</a:t>
            </a:r>
          </a:p>
          <a:p>
            <a:pPr marL="872053" lvl="2" indent="-342900">
              <a:buFont typeface="Arial" panose="020B0604020202020204" pitchFamily="34" charset="0"/>
              <a:buChar char="•"/>
            </a:pPr>
            <a:r>
              <a:rPr lang="en-US" sz="2000" dirty="0"/>
              <a:t>It should be accessed with Project API</a:t>
            </a:r>
          </a:p>
          <a:p>
            <a:pPr marL="573612" lvl="1" indent="-342900">
              <a:buFont typeface="Arial" panose="020B0604020202020204" pitchFamily="34" charset="0"/>
              <a:buChar char="•"/>
            </a:pPr>
            <a:r>
              <a:rPr lang="en-US" sz="2000" dirty="0"/>
              <a:t>Use code generation in notebooks and documentation to learn about </a:t>
            </a:r>
            <a:r>
              <a:rPr lang="en-US" sz="2000" i="1" dirty="0"/>
              <a:t>project-lib</a:t>
            </a:r>
            <a:r>
              <a:rPr lang="en-US" sz="2000" dirty="0"/>
              <a:t> API (Python and R) and Watson Data API (REST)</a:t>
            </a:r>
          </a:p>
          <a:p>
            <a:pPr marL="872053" lvl="2" indent="-342900">
              <a:buFont typeface="Arial" panose="020B0604020202020204" pitchFamily="34" charset="0"/>
              <a:buChar char="•"/>
            </a:pPr>
            <a:endParaRPr lang="en-US" sz="1868" dirty="0"/>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487519" y="962772"/>
            <a:ext cx="811441" cy="369332"/>
          </a:xfrm>
          <a:prstGeom prst="rect">
            <a:avLst/>
          </a:prstGeom>
          <a:noFill/>
        </p:spPr>
        <p:txBody>
          <a:bodyPr wrap="none" rtlCol="0">
            <a:spAutoFit/>
          </a:bodyPr>
          <a:lstStyle/>
          <a:p>
            <a:r>
              <a:rPr lang="en-US" b="1" i="1" dirty="0"/>
              <a:t>Demo</a:t>
            </a:r>
          </a:p>
        </p:txBody>
      </p:sp>
      <p:pic>
        <p:nvPicPr>
          <p:cNvPr id="9" name="Picture 8">
            <a:extLst>
              <a:ext uri="{FF2B5EF4-FFF2-40B4-BE49-F238E27FC236}">
                <a16:creationId xmlns:a16="http://schemas.microsoft.com/office/drawing/2014/main" id="{1D7C1873-5934-45D4-8643-11666504ECCA}"/>
              </a:ext>
            </a:extLst>
          </p:cNvPr>
          <p:cNvPicPr>
            <a:picLocks noChangeAspect="1"/>
          </p:cNvPicPr>
          <p:nvPr/>
        </p:nvPicPr>
        <p:blipFill>
          <a:blip r:embed="rId3"/>
          <a:stretch>
            <a:fillRect/>
          </a:stretch>
        </p:blipFill>
        <p:spPr>
          <a:xfrm>
            <a:off x="6126954" y="1693718"/>
            <a:ext cx="5783082" cy="3812166"/>
          </a:xfrm>
          <a:prstGeom prst="rect">
            <a:avLst/>
          </a:prstGeom>
        </p:spPr>
      </p:pic>
    </p:spTree>
    <p:extLst>
      <p:ext uri="{BB962C8B-B14F-4D97-AF65-F5344CB8AC3E}">
        <p14:creationId xmlns:p14="http://schemas.microsoft.com/office/powerpoint/2010/main" val="812670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12</a:t>
            </a:fld>
            <a:endParaRPr lang="en-US">
              <a:solidFill>
                <a:srgbClr val="000000"/>
              </a:solidFill>
              <a:latin typeface="IBM Plex Sans"/>
            </a:endParaRPr>
          </a:p>
        </p:txBody>
      </p:sp>
      <p:sp>
        <p:nvSpPr>
          <p:cNvPr id="7" name="Text Placeholder 6"/>
          <p:cNvSpPr>
            <a:spLocks noGrp="1"/>
          </p:cNvSpPr>
          <p:nvPr>
            <p:ph type="body" sz="quarter" idx="14"/>
          </p:nvPr>
        </p:nvSpPr>
        <p:spPr>
          <a:xfrm>
            <a:off x="283749" y="1165411"/>
            <a:ext cx="5709920" cy="705430"/>
          </a:xfrm>
        </p:spPr>
        <p:txBody>
          <a:bodyPr/>
          <a:lstStyle/>
          <a:p>
            <a:pPr marL="342900" indent="-342900">
              <a:buFont typeface="Arial" panose="020B0604020202020204" pitchFamily="34" charset="0"/>
              <a:buChar char="•"/>
            </a:pPr>
            <a:r>
              <a:rPr lang="en-US" sz="2400" b="1" dirty="0"/>
              <a:t>Create a Connection</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5665509" y="6157415"/>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ECB22084-AEA2-4AA6-A4FD-1A23BE4EA087}"/>
              </a:ext>
            </a:extLst>
          </p:cNvPr>
          <p:cNvPicPr>
            <a:picLocks noChangeAspect="1"/>
          </p:cNvPicPr>
          <p:nvPr/>
        </p:nvPicPr>
        <p:blipFill>
          <a:blip r:embed="rId3"/>
          <a:stretch>
            <a:fillRect/>
          </a:stretch>
        </p:blipFill>
        <p:spPr>
          <a:xfrm>
            <a:off x="1168154" y="1827372"/>
            <a:ext cx="9806152" cy="4233196"/>
          </a:xfrm>
          <a:prstGeom prst="rect">
            <a:avLst/>
          </a:prstGeom>
        </p:spPr>
      </p:pic>
    </p:spTree>
    <p:extLst>
      <p:ext uri="{BB962C8B-B14F-4D97-AF65-F5344CB8AC3E}">
        <p14:creationId xmlns:p14="http://schemas.microsoft.com/office/powerpoint/2010/main" val="12187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13</a:t>
            </a:fld>
            <a:endParaRPr lang="en-US">
              <a:solidFill>
                <a:srgbClr val="000000"/>
              </a:solidFill>
              <a:latin typeface="IBM Plex Sans"/>
            </a:endParaRPr>
          </a:p>
        </p:txBody>
      </p:sp>
      <p:sp>
        <p:nvSpPr>
          <p:cNvPr id="7" name="Text Placeholder 6"/>
          <p:cNvSpPr>
            <a:spLocks noGrp="1"/>
          </p:cNvSpPr>
          <p:nvPr>
            <p:ph type="body" sz="quarter" idx="14"/>
          </p:nvPr>
        </p:nvSpPr>
        <p:spPr>
          <a:xfrm>
            <a:off x="283750" y="1186984"/>
            <a:ext cx="4855810" cy="705430"/>
          </a:xfrm>
        </p:spPr>
        <p:txBody>
          <a:bodyPr/>
          <a:lstStyle/>
          <a:p>
            <a:pPr marL="342900" indent="-342900">
              <a:buFont typeface="Arial" panose="020B0604020202020204" pitchFamily="34" charset="0"/>
              <a:buChar char="•"/>
            </a:pPr>
            <a:r>
              <a:rPr lang="en-US" sz="2400" b="1" dirty="0"/>
              <a:t>Create a Connection</a:t>
            </a:r>
          </a:p>
          <a:p>
            <a:pPr marL="573612" lvl="1" indent="-342900">
              <a:buFont typeface="Arial" panose="020B0604020202020204" pitchFamily="34" charset="0"/>
              <a:buChar char="•"/>
            </a:pPr>
            <a:r>
              <a:rPr lang="en-US" sz="2134" dirty="0"/>
              <a:t>Get connection information from your database administrator</a:t>
            </a:r>
          </a:p>
          <a:p>
            <a:pPr marL="573612" lvl="1" indent="-342900">
              <a:buFont typeface="Arial" panose="020B0604020202020204" pitchFamily="34" charset="0"/>
              <a:buChar char="•"/>
            </a:pPr>
            <a:r>
              <a:rPr lang="en-US" sz="2134" dirty="0"/>
              <a:t>Notice the option between </a:t>
            </a:r>
            <a:r>
              <a:rPr lang="en-US" sz="2134" i="1" dirty="0"/>
              <a:t>personal</a:t>
            </a:r>
            <a:r>
              <a:rPr lang="en-US" sz="2134" dirty="0"/>
              <a:t> and </a:t>
            </a:r>
            <a:r>
              <a:rPr lang="en-US" sz="2134" i="1" dirty="0"/>
              <a:t>shared</a:t>
            </a:r>
            <a:r>
              <a:rPr lang="en-US" sz="2134" dirty="0"/>
              <a:t> credentials</a:t>
            </a:r>
          </a:p>
          <a:p>
            <a:pPr marL="573612" lvl="1" indent="-342900">
              <a:buFont typeface="Arial" panose="020B0604020202020204" pitchFamily="34" charset="0"/>
              <a:buChar char="•"/>
            </a:pPr>
            <a:r>
              <a:rPr lang="en-US" sz="2134" dirty="0"/>
              <a:t>Optionally, use the </a:t>
            </a:r>
            <a:r>
              <a:rPr lang="en-US" sz="2134" b="1" dirty="0"/>
              <a:t>Discover data assets</a:t>
            </a:r>
            <a:r>
              <a:rPr lang="en-US" sz="2134" dirty="0"/>
              <a:t> option</a:t>
            </a:r>
          </a:p>
          <a:p>
            <a:pPr marL="872053" lvl="2" indent="-342900">
              <a:buFont typeface="Arial" panose="020B0604020202020204" pitchFamily="34" charset="0"/>
              <a:buChar char="•"/>
            </a:pPr>
            <a:r>
              <a:rPr lang="en-US" sz="2134" dirty="0"/>
              <a:t>All tables will be added as </a:t>
            </a:r>
            <a:r>
              <a:rPr lang="en-US" sz="2134" i="1" dirty="0"/>
              <a:t>connected data</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408895" y="5415454"/>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676735B9-AB0F-416F-A759-AC476170CE36}"/>
              </a:ext>
            </a:extLst>
          </p:cNvPr>
          <p:cNvPicPr>
            <a:picLocks noChangeAspect="1"/>
          </p:cNvPicPr>
          <p:nvPr/>
        </p:nvPicPr>
        <p:blipFill>
          <a:blip r:embed="rId3"/>
          <a:stretch>
            <a:fillRect/>
          </a:stretch>
        </p:blipFill>
        <p:spPr>
          <a:xfrm>
            <a:off x="5395992" y="1886883"/>
            <a:ext cx="6689191" cy="3403767"/>
          </a:xfrm>
          <a:prstGeom prst="rect">
            <a:avLst/>
          </a:prstGeom>
        </p:spPr>
      </p:pic>
    </p:spTree>
    <p:extLst>
      <p:ext uri="{BB962C8B-B14F-4D97-AF65-F5344CB8AC3E}">
        <p14:creationId xmlns:p14="http://schemas.microsoft.com/office/powerpoint/2010/main" val="400229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14</a:t>
            </a:fld>
            <a:endParaRPr lang="en-US">
              <a:solidFill>
                <a:srgbClr val="000000"/>
              </a:solidFill>
              <a:latin typeface="IBM Plex Sans"/>
            </a:endParaRPr>
          </a:p>
        </p:txBody>
      </p:sp>
      <p:sp>
        <p:nvSpPr>
          <p:cNvPr id="7" name="Text Placeholder 6"/>
          <p:cNvSpPr>
            <a:spLocks noGrp="1"/>
          </p:cNvSpPr>
          <p:nvPr>
            <p:ph type="body" sz="quarter" idx="14"/>
          </p:nvPr>
        </p:nvSpPr>
        <p:spPr>
          <a:xfrm>
            <a:off x="283750" y="1292088"/>
            <a:ext cx="5213160" cy="705430"/>
          </a:xfrm>
        </p:spPr>
        <p:txBody>
          <a:bodyPr/>
          <a:lstStyle/>
          <a:p>
            <a:pPr marL="342900" indent="-342900">
              <a:buFont typeface="Arial" panose="020B0604020202020204" pitchFamily="34" charset="0"/>
              <a:buChar char="•"/>
            </a:pPr>
            <a:r>
              <a:rPr lang="en-US" sz="2400" b="1" dirty="0"/>
              <a:t>Create Connected Data</a:t>
            </a:r>
          </a:p>
          <a:p>
            <a:pPr marL="573612" lvl="1" indent="-342900">
              <a:buFont typeface="Arial" panose="020B0604020202020204" pitchFamily="34" charset="0"/>
              <a:buChar char="•"/>
            </a:pPr>
            <a:r>
              <a:rPr lang="en-US" sz="2134" dirty="0"/>
              <a:t>Select </a:t>
            </a:r>
            <a:r>
              <a:rPr lang="en-US" sz="2134" b="1" dirty="0"/>
              <a:t>Add to project -&gt; Connected data</a:t>
            </a:r>
          </a:p>
          <a:p>
            <a:pPr marL="573612" lvl="1" indent="-342900">
              <a:buFont typeface="Arial" panose="020B0604020202020204" pitchFamily="34" charset="0"/>
              <a:buChar char="•"/>
            </a:pPr>
            <a:r>
              <a:rPr lang="en-US" sz="2134" dirty="0"/>
              <a:t>Connected data is not stored in the project, it’s loaded when it’s used</a:t>
            </a:r>
          </a:p>
          <a:p>
            <a:endParaRPr lang="en-US" sz="2400" dirty="0"/>
          </a:p>
          <a:p>
            <a:pPr marL="573612" lvl="1" indent="-342900">
              <a:buFont typeface="Arial" panose="020B0604020202020204" pitchFamily="34" charset="0"/>
              <a:buChar char="•"/>
            </a:pPr>
            <a:endParaRPr lang="en-US" sz="2134" i="1" dirty="0"/>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612774" y="5033765"/>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84B69657-8A4D-4127-84A6-4DE711B675F9}"/>
              </a:ext>
            </a:extLst>
          </p:cNvPr>
          <p:cNvPicPr>
            <a:picLocks noChangeAspect="1"/>
          </p:cNvPicPr>
          <p:nvPr/>
        </p:nvPicPr>
        <p:blipFill>
          <a:blip r:embed="rId3"/>
          <a:stretch>
            <a:fillRect/>
          </a:stretch>
        </p:blipFill>
        <p:spPr>
          <a:xfrm>
            <a:off x="6243762" y="2304514"/>
            <a:ext cx="5336702" cy="2398887"/>
          </a:xfrm>
          <a:prstGeom prst="rect">
            <a:avLst/>
          </a:prstGeom>
        </p:spPr>
      </p:pic>
    </p:spTree>
    <p:extLst>
      <p:ext uri="{BB962C8B-B14F-4D97-AF65-F5344CB8AC3E}">
        <p14:creationId xmlns:p14="http://schemas.microsoft.com/office/powerpoint/2010/main" val="411684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15</a:t>
            </a:fld>
            <a:endParaRPr lang="en-US">
              <a:solidFill>
                <a:srgbClr val="000000"/>
              </a:solidFill>
              <a:latin typeface="IBM Plex Sans"/>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Load data</a:t>
            </a:r>
          </a:p>
          <a:p>
            <a:pPr marL="573612" lvl="1" indent="-342900">
              <a:buFont typeface="Arial" panose="020B0604020202020204" pitchFamily="34" charset="0"/>
              <a:buChar char="•"/>
            </a:pPr>
            <a:r>
              <a:rPr lang="en-US" sz="2000" dirty="0"/>
              <a:t>Select Add to project -&gt; Data</a:t>
            </a:r>
          </a:p>
          <a:p>
            <a:pPr marL="573612" lvl="1" indent="-342900">
              <a:buFont typeface="Arial" panose="020B0604020202020204" pitchFamily="34" charset="0"/>
              <a:buChar char="•"/>
            </a:pPr>
            <a:r>
              <a:rPr lang="en-US" sz="2000" dirty="0"/>
              <a:t>Data </a:t>
            </a:r>
            <a:r>
              <a:rPr lang="en-US" sz="2000" b="1" dirty="0"/>
              <a:t>is stored </a:t>
            </a:r>
            <a:r>
              <a:rPr lang="en-US" sz="2000" dirty="0"/>
              <a:t>in the project</a:t>
            </a:r>
          </a:p>
          <a:p>
            <a:pPr marL="872053" lvl="2" indent="-342900">
              <a:buFont typeface="Arial" panose="020B0604020202020204" pitchFamily="34" charset="0"/>
              <a:buChar char="•"/>
            </a:pPr>
            <a:r>
              <a:rPr lang="en-US" sz="2000" dirty="0"/>
              <a:t>Similar to connected data, it does not get loaded into memory until it’s used</a:t>
            </a:r>
          </a:p>
          <a:p>
            <a:pPr marL="872053" lvl="2" indent="-342900">
              <a:buFont typeface="Arial" panose="020B0604020202020204" pitchFamily="34" charset="0"/>
              <a:buChar char="•"/>
            </a:pPr>
            <a:r>
              <a:rPr lang="en-US" sz="2000" dirty="0"/>
              <a:t>But it does take up disk space and depending on system setup, can be replicated between the nodes of the cluster, which can affect performance</a:t>
            </a:r>
          </a:p>
          <a:p>
            <a:pPr marL="872053" lvl="2" indent="-342900">
              <a:buFont typeface="Arial" panose="020B0604020202020204" pitchFamily="34" charset="0"/>
              <a:buChar char="•"/>
            </a:pPr>
            <a:r>
              <a:rPr lang="en-US" sz="2000" dirty="0"/>
              <a:t>If you have gigabytes of data (flat files), consider storing them in external storage</a:t>
            </a:r>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888999" y="5030269"/>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620BE673-E026-490C-818C-4BFCF4FE06F4}"/>
              </a:ext>
            </a:extLst>
          </p:cNvPr>
          <p:cNvPicPr>
            <a:picLocks noChangeAspect="1"/>
          </p:cNvPicPr>
          <p:nvPr/>
        </p:nvPicPr>
        <p:blipFill>
          <a:blip r:embed="rId3"/>
          <a:stretch>
            <a:fillRect/>
          </a:stretch>
        </p:blipFill>
        <p:spPr>
          <a:xfrm>
            <a:off x="7799295" y="1643065"/>
            <a:ext cx="2990850" cy="3295650"/>
          </a:xfrm>
          <a:prstGeom prst="rect">
            <a:avLst/>
          </a:prstGeom>
        </p:spPr>
      </p:pic>
    </p:spTree>
    <p:extLst>
      <p:ext uri="{BB962C8B-B14F-4D97-AF65-F5344CB8AC3E}">
        <p14:creationId xmlns:p14="http://schemas.microsoft.com/office/powerpoint/2010/main" val="82237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16</a:t>
            </a:fld>
            <a:endParaRPr lang="en-US">
              <a:solidFill>
                <a:srgbClr val="000000"/>
              </a:solidFill>
              <a:latin typeface="IBM Plex Sans"/>
            </a:endParaRPr>
          </a:p>
        </p:txBody>
      </p:sp>
      <p:sp>
        <p:nvSpPr>
          <p:cNvPr id="7" name="Text Placeholder 6"/>
          <p:cNvSpPr>
            <a:spLocks noGrp="1"/>
          </p:cNvSpPr>
          <p:nvPr>
            <p:ph type="body" sz="quarter" idx="14"/>
          </p:nvPr>
        </p:nvSpPr>
        <p:spPr>
          <a:xfrm>
            <a:off x="353332" y="1166516"/>
            <a:ext cx="6289205" cy="4078146"/>
          </a:xfrm>
        </p:spPr>
        <p:txBody>
          <a:bodyPr/>
          <a:lstStyle/>
          <a:p>
            <a:pPr marL="342900" indent="-342900">
              <a:buFont typeface="Arial" panose="020B0604020202020204" pitchFamily="34" charset="0"/>
              <a:buChar char="•"/>
            </a:pPr>
            <a:r>
              <a:rPr lang="en-US" sz="2400" b="1" dirty="0"/>
              <a:t>Data Preview, Profile, and Lineage</a:t>
            </a:r>
          </a:p>
          <a:p>
            <a:pPr marL="573612" lvl="1" indent="-342900">
              <a:buFont typeface="Arial" panose="020B0604020202020204" pitchFamily="34" charset="0"/>
              <a:buChar char="•"/>
            </a:pPr>
            <a:r>
              <a:rPr lang="en-US" sz="2000" dirty="0"/>
              <a:t>Click on the asset in the </a:t>
            </a:r>
            <a:r>
              <a:rPr lang="en-US" sz="2000" b="1" dirty="0"/>
              <a:t>Data Assets </a:t>
            </a:r>
            <a:r>
              <a:rPr lang="en-US" sz="2000" dirty="0"/>
              <a:t>view to open the </a:t>
            </a:r>
            <a:r>
              <a:rPr lang="en-US" sz="2000" b="1" dirty="0"/>
              <a:t>Preview</a:t>
            </a:r>
            <a:r>
              <a:rPr lang="en-US" sz="2000" dirty="0"/>
              <a:t> screen</a:t>
            </a:r>
          </a:p>
          <a:p>
            <a:pPr marL="573612" lvl="1" indent="-342900">
              <a:buFont typeface="Arial" panose="020B0604020202020204" pitchFamily="34" charset="0"/>
              <a:buChar char="•"/>
            </a:pPr>
            <a:r>
              <a:rPr lang="en-US" sz="2000" b="1" dirty="0"/>
              <a:t>Profile</a:t>
            </a:r>
            <a:r>
              <a:rPr lang="en-US" sz="2000" dirty="0"/>
              <a:t> task is performed by </a:t>
            </a:r>
            <a:r>
              <a:rPr lang="en-US" sz="2000" b="1" dirty="0"/>
              <a:t>Watson Knowledge Catalog</a:t>
            </a:r>
            <a:r>
              <a:rPr lang="en-US" sz="2000" dirty="0"/>
              <a:t> (WKC) service</a:t>
            </a:r>
          </a:p>
          <a:p>
            <a:pPr marL="872053" lvl="2" indent="-342900">
              <a:buFont typeface="Arial" panose="020B0604020202020204" pitchFamily="34" charset="0"/>
              <a:buChar char="•"/>
            </a:pPr>
            <a:r>
              <a:rPr lang="en-US" sz="2000" dirty="0"/>
              <a:t>The service has to be installed to complete the task</a:t>
            </a:r>
          </a:p>
          <a:p>
            <a:pPr marL="573612" lvl="1" indent="-342900">
              <a:buFont typeface="Arial" panose="020B0604020202020204" pitchFamily="34" charset="0"/>
              <a:buChar char="•"/>
            </a:pPr>
            <a:r>
              <a:rPr lang="en-US" sz="2000" b="1" dirty="0"/>
              <a:t>Lineage</a:t>
            </a:r>
          </a:p>
          <a:p>
            <a:pPr marL="872053" lvl="2" indent="-342900">
              <a:buFont typeface="Arial" panose="020B0604020202020204" pitchFamily="34" charset="0"/>
              <a:buChar char="•"/>
            </a:pPr>
            <a:r>
              <a:rPr lang="en-US" sz="2000" dirty="0"/>
              <a:t>Keeps a timeline of events related to the data asset</a:t>
            </a:r>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9144000" y="5691272"/>
            <a:ext cx="811441" cy="369332"/>
          </a:xfrm>
          <a:prstGeom prst="rect">
            <a:avLst/>
          </a:prstGeom>
          <a:noFill/>
        </p:spPr>
        <p:txBody>
          <a:bodyPr wrap="none" rtlCol="0">
            <a:spAutoFit/>
          </a:bodyPr>
          <a:lstStyle/>
          <a:p>
            <a:r>
              <a:rPr lang="en-US" b="1" i="1" dirty="0"/>
              <a:t>Demo</a:t>
            </a:r>
          </a:p>
        </p:txBody>
      </p:sp>
      <p:pic>
        <p:nvPicPr>
          <p:cNvPr id="10" name="Picture 9">
            <a:extLst>
              <a:ext uri="{FF2B5EF4-FFF2-40B4-BE49-F238E27FC236}">
                <a16:creationId xmlns:a16="http://schemas.microsoft.com/office/drawing/2014/main" id="{EB33E3EE-C4D3-426B-BBC3-D255D832B64D}"/>
              </a:ext>
            </a:extLst>
          </p:cNvPr>
          <p:cNvPicPr>
            <a:picLocks noChangeAspect="1"/>
          </p:cNvPicPr>
          <p:nvPr/>
        </p:nvPicPr>
        <p:blipFill>
          <a:blip r:embed="rId3"/>
          <a:stretch>
            <a:fillRect/>
          </a:stretch>
        </p:blipFill>
        <p:spPr>
          <a:xfrm>
            <a:off x="7799294" y="840514"/>
            <a:ext cx="3149117" cy="2311928"/>
          </a:xfrm>
          <a:prstGeom prst="rect">
            <a:avLst/>
          </a:prstGeom>
        </p:spPr>
      </p:pic>
      <p:pic>
        <p:nvPicPr>
          <p:cNvPr id="11" name="Picture 10">
            <a:extLst>
              <a:ext uri="{FF2B5EF4-FFF2-40B4-BE49-F238E27FC236}">
                <a16:creationId xmlns:a16="http://schemas.microsoft.com/office/drawing/2014/main" id="{8E7E198D-A56A-4891-B69F-5A7125B0FF59}"/>
              </a:ext>
            </a:extLst>
          </p:cNvPr>
          <p:cNvPicPr>
            <a:picLocks noChangeAspect="1"/>
          </p:cNvPicPr>
          <p:nvPr/>
        </p:nvPicPr>
        <p:blipFill>
          <a:blip r:embed="rId4"/>
          <a:stretch>
            <a:fillRect/>
          </a:stretch>
        </p:blipFill>
        <p:spPr>
          <a:xfrm>
            <a:off x="7795817" y="3474843"/>
            <a:ext cx="3325152" cy="2066875"/>
          </a:xfrm>
          <a:prstGeom prst="rect">
            <a:avLst/>
          </a:prstGeom>
        </p:spPr>
      </p:pic>
    </p:spTree>
    <p:extLst>
      <p:ext uri="{BB962C8B-B14F-4D97-AF65-F5344CB8AC3E}">
        <p14:creationId xmlns:p14="http://schemas.microsoft.com/office/powerpoint/2010/main" val="245604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17</a:t>
            </a:fld>
            <a:endParaRPr lang="en-US">
              <a:solidFill>
                <a:srgbClr val="000000"/>
              </a:solidFill>
              <a:latin typeface="IBM Plex Sans"/>
            </a:endParaRPr>
          </a:p>
        </p:txBody>
      </p:sp>
      <p:sp>
        <p:nvSpPr>
          <p:cNvPr id="7" name="Text Placeholder 6"/>
          <p:cNvSpPr>
            <a:spLocks noGrp="1"/>
          </p:cNvSpPr>
          <p:nvPr>
            <p:ph type="body" sz="quarter" idx="14"/>
          </p:nvPr>
        </p:nvSpPr>
        <p:spPr>
          <a:xfrm>
            <a:off x="353332" y="1166516"/>
            <a:ext cx="5942365" cy="4078146"/>
          </a:xfrm>
        </p:spPr>
        <p:txBody>
          <a:bodyPr/>
          <a:lstStyle/>
          <a:p>
            <a:pPr marL="342900" indent="-342900">
              <a:buFont typeface="Arial" panose="020B0604020202020204" pitchFamily="34" charset="0"/>
              <a:buChar char="•"/>
            </a:pPr>
            <a:r>
              <a:rPr lang="en-US" sz="2400" b="1" dirty="0"/>
              <a:t>Data Refinery</a:t>
            </a:r>
          </a:p>
          <a:p>
            <a:pPr marL="573612" lvl="1" indent="-342900">
              <a:buFont typeface="Arial" panose="020B0604020202020204" pitchFamily="34" charset="0"/>
              <a:buChar char="•"/>
            </a:pPr>
            <a:r>
              <a:rPr lang="en-US" sz="2000" dirty="0"/>
              <a:t>Data refinery is a lightweight ETL tool that creates data transformation scripts via UI</a:t>
            </a:r>
          </a:p>
          <a:p>
            <a:pPr marL="872053" lvl="2" indent="-342900">
              <a:buFont typeface="Arial" panose="020B0604020202020204" pitchFamily="34" charset="0"/>
              <a:buChar char="•"/>
            </a:pPr>
            <a:r>
              <a:rPr lang="en-US" sz="2000" dirty="0"/>
              <a:t>Scripts can run as batch jobs</a:t>
            </a:r>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740588" y="5555132"/>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2022C731-4D0F-4C6D-9FE6-33FE661CDEB2}"/>
              </a:ext>
            </a:extLst>
          </p:cNvPr>
          <p:cNvPicPr>
            <a:picLocks noChangeAspect="1"/>
          </p:cNvPicPr>
          <p:nvPr/>
        </p:nvPicPr>
        <p:blipFill>
          <a:blip r:embed="rId3"/>
          <a:stretch>
            <a:fillRect/>
          </a:stretch>
        </p:blipFill>
        <p:spPr>
          <a:xfrm>
            <a:off x="6070155" y="1540115"/>
            <a:ext cx="5974700" cy="3873506"/>
          </a:xfrm>
          <a:prstGeom prst="rect">
            <a:avLst/>
          </a:prstGeom>
        </p:spPr>
      </p:pic>
    </p:spTree>
    <p:extLst>
      <p:ext uri="{BB962C8B-B14F-4D97-AF65-F5344CB8AC3E}">
        <p14:creationId xmlns:p14="http://schemas.microsoft.com/office/powerpoint/2010/main" val="3884047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Collaborators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18</a:t>
            </a:fld>
            <a:endParaRPr lang="en-US">
              <a:solidFill>
                <a:srgbClr val="000000"/>
              </a:solidFill>
              <a:latin typeface="IBM Plex Sans"/>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Add collaborators</a:t>
            </a:r>
          </a:p>
          <a:p>
            <a:pPr marL="573612" lvl="1" indent="-342900">
              <a:buFont typeface="Arial" panose="020B0604020202020204" pitchFamily="34" charset="0"/>
              <a:buChar char="•"/>
            </a:pPr>
            <a:r>
              <a:rPr lang="en-US" sz="2000" dirty="0"/>
              <a:t>Click on the </a:t>
            </a:r>
            <a:r>
              <a:rPr lang="en-US" sz="2000" b="1" dirty="0"/>
              <a:t>Access Control </a:t>
            </a:r>
            <a:r>
              <a:rPr lang="en-US" sz="2000" dirty="0"/>
              <a:t>tab</a:t>
            </a:r>
          </a:p>
          <a:p>
            <a:pPr marL="573612" lvl="1" indent="-342900">
              <a:buFont typeface="Arial" panose="020B0604020202020204" pitchFamily="34" charset="0"/>
              <a:buChar char="•"/>
            </a:pPr>
            <a:r>
              <a:rPr lang="en-US" sz="2000" dirty="0"/>
              <a:t>Search for a user</a:t>
            </a:r>
          </a:p>
          <a:p>
            <a:pPr marL="872053" lvl="2" indent="-342900">
              <a:buFont typeface="Arial" panose="020B0604020202020204" pitchFamily="34" charset="0"/>
              <a:buChar char="•"/>
            </a:pPr>
            <a:r>
              <a:rPr lang="en-US" sz="2000" dirty="0"/>
              <a:t>A </a:t>
            </a:r>
            <a:r>
              <a:rPr lang="en-US" sz="2000" dirty="0" err="1"/>
              <a:t>userid</a:t>
            </a:r>
            <a:r>
              <a:rPr lang="en-US" sz="2000" dirty="0"/>
              <a:t> must already exist in the system</a:t>
            </a:r>
          </a:p>
          <a:p>
            <a:pPr marL="872053" lvl="2" indent="-342900">
              <a:buFont typeface="Arial" panose="020B0604020202020204" pitchFamily="34" charset="0"/>
              <a:buChar char="•"/>
            </a:pPr>
            <a:r>
              <a:rPr lang="en-US" sz="2000" dirty="0"/>
              <a:t>Created by the admin</a:t>
            </a:r>
          </a:p>
          <a:p>
            <a:pPr marL="573612" lvl="1" indent="-342900">
              <a:buFont typeface="Arial" panose="020B0604020202020204" pitchFamily="34" charset="0"/>
              <a:buChar char="•"/>
            </a:pPr>
            <a:r>
              <a:rPr lang="en-US" sz="2000" dirty="0"/>
              <a:t>Select a role:</a:t>
            </a:r>
          </a:p>
          <a:p>
            <a:pPr marL="872053" lvl="2" indent="-342900">
              <a:buFont typeface="Arial" panose="020B0604020202020204" pitchFamily="34" charset="0"/>
              <a:buChar char="•"/>
            </a:pPr>
            <a:r>
              <a:rPr lang="en-US" sz="2000" i="1" dirty="0"/>
              <a:t>Viewer: </a:t>
            </a:r>
            <a:r>
              <a:rPr lang="en-US" sz="2000" dirty="0"/>
              <a:t>read only</a:t>
            </a:r>
          </a:p>
          <a:p>
            <a:pPr marL="872053" lvl="2" indent="-342900">
              <a:buFont typeface="Arial" panose="020B0604020202020204" pitchFamily="34" charset="0"/>
              <a:buChar char="•"/>
            </a:pPr>
            <a:r>
              <a:rPr lang="en-US" sz="2000" i="1" dirty="0"/>
              <a:t>Editor: </a:t>
            </a:r>
            <a:r>
              <a:rPr lang="en-US" sz="2000" dirty="0"/>
              <a:t>edit</a:t>
            </a:r>
            <a:r>
              <a:rPr lang="en-US" sz="2000" i="1" dirty="0"/>
              <a:t>, </a:t>
            </a:r>
            <a:r>
              <a:rPr lang="en-US" sz="2000" dirty="0"/>
              <a:t>add and remove assets</a:t>
            </a:r>
          </a:p>
          <a:p>
            <a:pPr marL="872053" lvl="2" indent="-342900">
              <a:buFont typeface="Arial" panose="020B0604020202020204" pitchFamily="34" charset="0"/>
              <a:buChar char="•"/>
            </a:pPr>
            <a:r>
              <a:rPr lang="en-US" sz="2000" i="1" dirty="0"/>
              <a:t>Admin: </a:t>
            </a:r>
            <a:r>
              <a:rPr lang="en-US" sz="2000" dirty="0"/>
              <a:t>Editor + delete project</a:t>
            </a:r>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503488" y="5978556"/>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451247D4-28E5-4B54-BF89-AB9AB7B53FA2}"/>
              </a:ext>
            </a:extLst>
          </p:cNvPr>
          <p:cNvPicPr>
            <a:picLocks noChangeAspect="1"/>
          </p:cNvPicPr>
          <p:nvPr/>
        </p:nvPicPr>
        <p:blipFill>
          <a:blip r:embed="rId3"/>
          <a:stretch>
            <a:fillRect/>
          </a:stretch>
        </p:blipFill>
        <p:spPr>
          <a:xfrm>
            <a:off x="5725019" y="938320"/>
            <a:ext cx="6113648" cy="2298865"/>
          </a:xfrm>
          <a:prstGeom prst="rect">
            <a:avLst/>
          </a:prstGeom>
        </p:spPr>
      </p:pic>
      <p:pic>
        <p:nvPicPr>
          <p:cNvPr id="9" name="Picture 8">
            <a:extLst>
              <a:ext uri="{FF2B5EF4-FFF2-40B4-BE49-F238E27FC236}">
                <a16:creationId xmlns:a16="http://schemas.microsoft.com/office/drawing/2014/main" id="{33851A30-AFC6-4569-8C1E-FE50366B48C8}"/>
              </a:ext>
            </a:extLst>
          </p:cNvPr>
          <p:cNvPicPr>
            <a:picLocks noChangeAspect="1"/>
          </p:cNvPicPr>
          <p:nvPr/>
        </p:nvPicPr>
        <p:blipFill>
          <a:blip r:embed="rId4"/>
          <a:stretch>
            <a:fillRect/>
          </a:stretch>
        </p:blipFill>
        <p:spPr>
          <a:xfrm>
            <a:off x="6998777" y="3553397"/>
            <a:ext cx="3566132" cy="2287315"/>
          </a:xfrm>
          <a:prstGeom prst="rect">
            <a:avLst/>
          </a:prstGeom>
        </p:spPr>
      </p:pic>
    </p:spTree>
    <p:extLst>
      <p:ext uri="{BB962C8B-B14F-4D97-AF65-F5344CB8AC3E}">
        <p14:creationId xmlns:p14="http://schemas.microsoft.com/office/powerpoint/2010/main" val="292041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Collaborators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19</a:t>
            </a:fld>
            <a:endParaRPr lang="en-US">
              <a:solidFill>
                <a:srgbClr val="000000"/>
              </a:solidFill>
              <a:latin typeface="IBM Plex Sans"/>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Topics we will cover later</a:t>
            </a:r>
          </a:p>
          <a:p>
            <a:pPr marL="573612" lvl="1" indent="-342900">
              <a:buFont typeface="Arial" panose="020B0604020202020204" pitchFamily="34" charset="0"/>
              <a:buChar char="•"/>
            </a:pPr>
            <a:r>
              <a:rPr lang="en-US" sz="1734" dirty="0"/>
              <a:t>Locking assets while editing</a:t>
            </a:r>
          </a:p>
          <a:p>
            <a:pPr marL="573612" lvl="1" indent="-342900">
              <a:buFont typeface="Arial" panose="020B0604020202020204" pitchFamily="34" charset="0"/>
              <a:buChar char="•"/>
            </a:pPr>
            <a:r>
              <a:rPr lang="en-US" sz="1734" dirty="0"/>
              <a:t>Merging changes/conflict resolution</a:t>
            </a:r>
          </a:p>
          <a:p>
            <a:pPr marL="573612" lvl="1" indent="-342900">
              <a:buFont typeface="Arial" panose="020B0604020202020204" pitchFamily="34" charset="0"/>
              <a:buChar char="•"/>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740588" y="5976726"/>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451247D4-28E5-4B54-BF89-AB9AB7B53FA2}"/>
              </a:ext>
            </a:extLst>
          </p:cNvPr>
          <p:cNvPicPr>
            <a:picLocks noChangeAspect="1"/>
          </p:cNvPicPr>
          <p:nvPr/>
        </p:nvPicPr>
        <p:blipFill>
          <a:blip r:embed="rId3"/>
          <a:stretch>
            <a:fillRect/>
          </a:stretch>
        </p:blipFill>
        <p:spPr>
          <a:xfrm>
            <a:off x="6442841" y="1208237"/>
            <a:ext cx="5395826" cy="2028948"/>
          </a:xfrm>
          <a:prstGeom prst="rect">
            <a:avLst/>
          </a:prstGeom>
        </p:spPr>
      </p:pic>
      <p:pic>
        <p:nvPicPr>
          <p:cNvPr id="9" name="Picture 8">
            <a:extLst>
              <a:ext uri="{FF2B5EF4-FFF2-40B4-BE49-F238E27FC236}">
                <a16:creationId xmlns:a16="http://schemas.microsoft.com/office/drawing/2014/main" id="{33851A30-AFC6-4569-8C1E-FE50366B48C8}"/>
              </a:ext>
            </a:extLst>
          </p:cNvPr>
          <p:cNvPicPr>
            <a:picLocks noChangeAspect="1"/>
          </p:cNvPicPr>
          <p:nvPr/>
        </p:nvPicPr>
        <p:blipFill>
          <a:blip r:embed="rId4"/>
          <a:stretch>
            <a:fillRect/>
          </a:stretch>
        </p:blipFill>
        <p:spPr>
          <a:xfrm>
            <a:off x="7360934" y="3477854"/>
            <a:ext cx="3566132" cy="2287315"/>
          </a:xfrm>
          <a:prstGeom prst="rect">
            <a:avLst/>
          </a:prstGeom>
        </p:spPr>
      </p:pic>
    </p:spTree>
    <p:extLst>
      <p:ext uri="{BB962C8B-B14F-4D97-AF65-F5344CB8AC3E}">
        <p14:creationId xmlns:p14="http://schemas.microsoft.com/office/powerpoint/2010/main" val="232555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592" y="361696"/>
            <a:ext cx="10586720" cy="5770733"/>
          </a:xfrm>
        </p:spPr>
        <p:txBody>
          <a:bodyPr/>
          <a:lstStyle/>
          <a:p>
            <a:r>
              <a:rPr lang="en-US" dirty="0"/>
              <a:t>Agenda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a:t>
            </a:fld>
            <a:endParaRPr lang="en-US">
              <a:solidFill>
                <a:srgbClr val="000000"/>
              </a:solidFill>
              <a:latin typeface="IBM Plex Sans"/>
            </a:endParaRPr>
          </a:p>
        </p:txBody>
      </p:sp>
      <p:sp>
        <p:nvSpPr>
          <p:cNvPr id="5" name="Text Placeholder 4"/>
          <p:cNvSpPr>
            <a:spLocks noGrp="1"/>
          </p:cNvSpPr>
          <p:nvPr>
            <p:ph type="body" sz="quarter" idx="12"/>
          </p:nvPr>
        </p:nvSpPr>
        <p:spPr>
          <a:xfrm>
            <a:off x="898144" y="1122607"/>
            <a:ext cx="9993376" cy="4248912"/>
          </a:xfrm>
        </p:spPr>
        <p:txBody>
          <a:bodyPr/>
          <a:lstStyle/>
          <a:p>
            <a:pPr marL="342900" indent="-342900">
              <a:buFont typeface="Arial" panose="020B0604020202020204" pitchFamily="34" charset="0"/>
              <a:buChar char="•"/>
            </a:pPr>
            <a:r>
              <a:rPr lang="en-US" sz="2400" b="1" dirty="0"/>
              <a:t>User roles</a:t>
            </a:r>
          </a:p>
          <a:p>
            <a:pPr marL="342900" indent="-342900">
              <a:buFont typeface="Arial" panose="020B0604020202020204" pitchFamily="34" charset="0"/>
              <a:buChar char="•"/>
            </a:pPr>
            <a:r>
              <a:rPr lang="en-US" sz="2400" b="1" dirty="0"/>
              <a:t>Projects</a:t>
            </a:r>
          </a:p>
          <a:p>
            <a:pPr marL="342900" indent="-342900">
              <a:buFont typeface="Arial" panose="020B0604020202020204" pitchFamily="34" charset="0"/>
              <a:buChar char="•"/>
            </a:pPr>
            <a:r>
              <a:rPr lang="en-US" sz="2400" b="1" dirty="0"/>
              <a:t>Data Access </a:t>
            </a:r>
          </a:p>
          <a:p>
            <a:pPr marL="380990" indent="-380990">
              <a:buFont typeface="Arial" panose="020B0604020202020204" pitchFamily="34" charset="0"/>
              <a:buChar char="•"/>
            </a:pPr>
            <a:r>
              <a:rPr lang="en-US" sz="2400" b="1" dirty="0"/>
              <a:t>Working with Open Source Tools</a:t>
            </a:r>
          </a:p>
          <a:p>
            <a:endParaRPr lang="en-US" sz="2400" b="1" dirty="0">
              <a:solidFill>
                <a:srgbClr val="FF0000"/>
              </a:solidFill>
            </a:endParaRPr>
          </a:p>
        </p:txBody>
      </p:sp>
    </p:spTree>
    <p:extLst>
      <p:ext uri="{BB962C8B-B14F-4D97-AF65-F5344CB8AC3E}">
        <p14:creationId xmlns:p14="http://schemas.microsoft.com/office/powerpoint/2010/main" val="209172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20</a:t>
            </a:fld>
            <a:endParaRPr lang="en-US">
              <a:solidFill>
                <a:srgbClr val="000000"/>
              </a:solidFill>
              <a:latin typeface="IBM Plex Sans"/>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What is an </a:t>
            </a:r>
            <a:r>
              <a:rPr lang="en-US" sz="2400" b="1" i="1" dirty="0"/>
              <a:t>environment</a:t>
            </a:r>
            <a:r>
              <a:rPr lang="en-US" sz="2400" b="1" dirty="0"/>
              <a:t>?</a:t>
            </a:r>
          </a:p>
          <a:p>
            <a:pPr marL="573612" lvl="1" indent="-342900">
              <a:buFont typeface="Arial" panose="020B0604020202020204" pitchFamily="34" charset="0"/>
              <a:buChar char="•"/>
            </a:pPr>
            <a:r>
              <a:rPr lang="en-US" sz="1734" dirty="0"/>
              <a:t>Every time we open an IDE (notebook, RStudio), it starts a new process</a:t>
            </a:r>
          </a:p>
          <a:p>
            <a:pPr marL="573612" lvl="1" indent="-342900">
              <a:buFont typeface="Arial" panose="020B0604020202020204" pitchFamily="34" charset="0"/>
              <a:buChar char="•"/>
            </a:pPr>
            <a:r>
              <a:rPr lang="en-US" sz="1734" dirty="0"/>
              <a:t>We can configure settings for this process</a:t>
            </a:r>
          </a:p>
          <a:p>
            <a:pPr marL="872053" lvl="2" indent="-342900">
              <a:buFont typeface="Arial" panose="020B0604020202020204" pitchFamily="34" charset="0"/>
              <a:buChar char="•"/>
            </a:pPr>
            <a:r>
              <a:rPr lang="en-US" sz="1734" dirty="0"/>
              <a:t>Hardware resources</a:t>
            </a:r>
          </a:p>
          <a:p>
            <a:pPr marL="872053" lvl="2" indent="-342900">
              <a:buFont typeface="Arial" panose="020B0604020202020204" pitchFamily="34" charset="0"/>
              <a:buChar char="•"/>
            </a:pPr>
            <a:r>
              <a:rPr lang="en-US" sz="1734" dirty="0"/>
              <a:t>Packages/libraries that will be loaded</a:t>
            </a:r>
          </a:p>
          <a:p>
            <a:pPr marL="573612" lvl="1" indent="-342900">
              <a:buFont typeface="Arial" panose="020B0604020202020204" pitchFamily="34" charset="0"/>
              <a:buChar char="•"/>
            </a:pPr>
            <a:r>
              <a:rPr lang="en-US" sz="1734" dirty="0"/>
              <a:t>Watson Studio includes several default environments</a:t>
            </a:r>
          </a:p>
          <a:p>
            <a:pPr marL="872053" lvl="2" indent="-342900">
              <a:buFont typeface="Arial" panose="020B0604020202020204" pitchFamily="34" charset="0"/>
              <a:buChar char="•"/>
            </a:pPr>
            <a:r>
              <a:rPr lang="en-US" sz="1734" dirty="0"/>
              <a:t>Python, R, Spark</a:t>
            </a:r>
          </a:p>
          <a:p>
            <a:pPr marL="573612" lvl="1" indent="-342900">
              <a:buFont typeface="Arial" panose="020B0604020202020204" pitchFamily="34" charset="0"/>
              <a:buChar char="•"/>
            </a:pPr>
            <a:r>
              <a:rPr lang="en-US" sz="1734" dirty="0"/>
              <a:t>Customizations are for hardware resources and packages only, not for different </a:t>
            </a:r>
            <a:r>
              <a:rPr lang="en-US" sz="1734" i="1" dirty="0"/>
              <a:t>versions</a:t>
            </a:r>
            <a:r>
              <a:rPr lang="en-US" sz="1734" dirty="0"/>
              <a:t> of Python, R, Spark</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488339" y="4818460"/>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04B4D95B-DC6F-46DF-BD36-32BFCAE8732B}"/>
              </a:ext>
            </a:extLst>
          </p:cNvPr>
          <p:cNvPicPr>
            <a:picLocks noChangeAspect="1"/>
          </p:cNvPicPr>
          <p:nvPr/>
        </p:nvPicPr>
        <p:blipFill>
          <a:blip r:embed="rId3"/>
          <a:stretch>
            <a:fillRect/>
          </a:stretch>
        </p:blipFill>
        <p:spPr>
          <a:xfrm>
            <a:off x="5617560" y="2182209"/>
            <a:ext cx="6269640" cy="2466688"/>
          </a:xfrm>
          <a:prstGeom prst="rect">
            <a:avLst/>
          </a:prstGeom>
        </p:spPr>
      </p:pic>
    </p:spTree>
    <p:extLst>
      <p:ext uri="{BB962C8B-B14F-4D97-AF65-F5344CB8AC3E}">
        <p14:creationId xmlns:p14="http://schemas.microsoft.com/office/powerpoint/2010/main" val="1060425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21</a:t>
            </a:fld>
            <a:endParaRPr lang="en-US">
              <a:solidFill>
                <a:srgbClr val="000000"/>
              </a:solidFill>
              <a:latin typeface="IBM Plex Sans"/>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What is in the default configuration?</a:t>
            </a:r>
          </a:p>
          <a:p>
            <a:pPr marL="573612" lvl="1" indent="-342900">
              <a:buFont typeface="Arial" panose="020B0604020202020204" pitchFamily="34" charset="0"/>
              <a:buChar char="•"/>
            </a:pPr>
            <a:r>
              <a:rPr lang="en-US" sz="1734" dirty="0"/>
              <a:t>Click on the environment definition to review the configuration</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874547" y="5957877"/>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55632944-6304-477E-A9F9-07B23D75F1BF}"/>
              </a:ext>
            </a:extLst>
          </p:cNvPr>
          <p:cNvPicPr>
            <a:picLocks noChangeAspect="1"/>
          </p:cNvPicPr>
          <p:nvPr/>
        </p:nvPicPr>
        <p:blipFill>
          <a:blip r:embed="rId3"/>
          <a:stretch>
            <a:fillRect/>
          </a:stretch>
        </p:blipFill>
        <p:spPr>
          <a:xfrm>
            <a:off x="5910427" y="615906"/>
            <a:ext cx="5928240" cy="5222702"/>
          </a:xfrm>
          <a:prstGeom prst="rect">
            <a:avLst/>
          </a:prstGeom>
        </p:spPr>
      </p:pic>
    </p:spTree>
    <p:extLst>
      <p:ext uri="{BB962C8B-B14F-4D97-AF65-F5344CB8AC3E}">
        <p14:creationId xmlns:p14="http://schemas.microsoft.com/office/powerpoint/2010/main" val="278492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22</a:t>
            </a:fld>
            <a:endParaRPr lang="en-US">
              <a:solidFill>
                <a:srgbClr val="000000"/>
              </a:solidFill>
              <a:latin typeface="IBM Plex Sans"/>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000" b="1" dirty="0"/>
              <a:t>Create a new environment configuration</a:t>
            </a:r>
          </a:p>
          <a:p>
            <a:pPr marL="573612" lvl="1" indent="-342900">
              <a:buFont typeface="Arial" panose="020B0604020202020204" pitchFamily="34" charset="0"/>
              <a:buChar char="•"/>
            </a:pPr>
            <a:r>
              <a:rPr lang="en-US" sz="1400" dirty="0"/>
              <a:t>Click </a:t>
            </a:r>
            <a:r>
              <a:rPr lang="en-US" sz="1400" b="1" dirty="0"/>
              <a:t>New Environment </a:t>
            </a:r>
            <a:r>
              <a:rPr lang="en-US" sz="1400" dirty="0"/>
              <a:t>in the project </a:t>
            </a:r>
            <a:r>
              <a:rPr lang="en-US" sz="1400" b="1" dirty="0"/>
              <a:t>Environments </a:t>
            </a:r>
            <a:r>
              <a:rPr lang="en-US" sz="1400" dirty="0"/>
              <a:t>view</a:t>
            </a:r>
          </a:p>
          <a:p>
            <a:pPr marL="872053" lvl="2" indent="-342900">
              <a:buFont typeface="Arial" panose="020B0604020202020204" pitchFamily="34" charset="0"/>
              <a:buChar char="•"/>
            </a:pPr>
            <a:r>
              <a:rPr lang="en-US" sz="1400" dirty="0"/>
              <a:t>Specify hardware configuration</a:t>
            </a:r>
          </a:p>
          <a:p>
            <a:pPr marL="872053" lvl="2" indent="-342900">
              <a:buFont typeface="Arial" panose="020B0604020202020204" pitchFamily="34" charset="0"/>
              <a:buChar char="•"/>
            </a:pPr>
            <a:r>
              <a:rPr lang="en-US" sz="1400" dirty="0"/>
              <a:t>A single reserved environment for Python and R should not exceed the size of the node in the cluster</a:t>
            </a:r>
          </a:p>
          <a:p>
            <a:pPr marL="1176846" lvl="3" indent="-342900">
              <a:buFont typeface="Arial" panose="020B0604020202020204" pitchFamily="34" charset="0"/>
              <a:buChar char="•"/>
            </a:pPr>
            <a:r>
              <a:rPr lang="en-US" sz="1400" dirty="0"/>
              <a:t>Check with system admin re. the size of each node</a:t>
            </a:r>
          </a:p>
          <a:p>
            <a:pPr marL="1176846" lvl="3" indent="-342900">
              <a:buFont typeface="Arial" panose="020B0604020202020204" pitchFamily="34" charset="0"/>
              <a:buChar char="•"/>
            </a:pPr>
            <a:r>
              <a:rPr lang="en-US" sz="1400" dirty="0"/>
              <a:t>Make the environment no more than 70 percent of the node size</a:t>
            </a:r>
          </a:p>
          <a:p>
            <a:pPr marL="1176846" lvl="3" indent="-342900">
              <a:buFont typeface="Arial" panose="020B0604020202020204" pitchFamily="34" charset="0"/>
              <a:buChar char="•"/>
            </a:pPr>
            <a:r>
              <a:rPr lang="en-US" sz="1400" dirty="0"/>
              <a:t>Example: 24-core node, the environment should not be more than 16 VPCs</a:t>
            </a:r>
          </a:p>
          <a:p>
            <a:pPr marL="872053" lvl="2" indent="-342900">
              <a:buFont typeface="Arial" panose="020B0604020202020204" pitchFamily="34" charset="0"/>
              <a:buChar char="•"/>
            </a:pPr>
            <a:r>
              <a:rPr lang="en-US" sz="1400" dirty="0"/>
              <a:t>At this time the UI will not prevent you from specifying more resources than should be used, but when you try to start this environment, you will get a message “Resources not available”. </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874547" y="5957877"/>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B6D6C55E-C9F2-4862-8999-5124AAADDBC9}"/>
              </a:ext>
            </a:extLst>
          </p:cNvPr>
          <p:cNvPicPr>
            <a:picLocks noChangeAspect="1"/>
          </p:cNvPicPr>
          <p:nvPr/>
        </p:nvPicPr>
        <p:blipFill>
          <a:blip r:embed="rId3"/>
          <a:stretch>
            <a:fillRect/>
          </a:stretch>
        </p:blipFill>
        <p:spPr>
          <a:xfrm>
            <a:off x="5559973" y="1058418"/>
            <a:ext cx="6268107" cy="1613457"/>
          </a:xfrm>
          <a:prstGeom prst="rect">
            <a:avLst/>
          </a:prstGeom>
        </p:spPr>
      </p:pic>
      <p:pic>
        <p:nvPicPr>
          <p:cNvPr id="9" name="Picture 8">
            <a:extLst>
              <a:ext uri="{FF2B5EF4-FFF2-40B4-BE49-F238E27FC236}">
                <a16:creationId xmlns:a16="http://schemas.microsoft.com/office/drawing/2014/main" id="{7BE2378F-34C7-4C09-AEAE-1ED93302652F}"/>
              </a:ext>
            </a:extLst>
          </p:cNvPr>
          <p:cNvPicPr>
            <a:picLocks noChangeAspect="1"/>
          </p:cNvPicPr>
          <p:nvPr/>
        </p:nvPicPr>
        <p:blipFill>
          <a:blip r:embed="rId4"/>
          <a:stretch>
            <a:fillRect/>
          </a:stretch>
        </p:blipFill>
        <p:spPr>
          <a:xfrm>
            <a:off x="7514897" y="4303421"/>
            <a:ext cx="3374676" cy="1572202"/>
          </a:xfrm>
          <a:prstGeom prst="rect">
            <a:avLst/>
          </a:prstGeom>
        </p:spPr>
      </p:pic>
      <p:pic>
        <p:nvPicPr>
          <p:cNvPr id="10" name="Picture 9">
            <a:extLst>
              <a:ext uri="{FF2B5EF4-FFF2-40B4-BE49-F238E27FC236}">
                <a16:creationId xmlns:a16="http://schemas.microsoft.com/office/drawing/2014/main" id="{7D90A398-3B79-42D4-92CC-E059F75DA215}"/>
              </a:ext>
            </a:extLst>
          </p:cNvPr>
          <p:cNvPicPr>
            <a:picLocks noChangeAspect="1"/>
          </p:cNvPicPr>
          <p:nvPr/>
        </p:nvPicPr>
        <p:blipFill>
          <a:blip r:embed="rId5"/>
          <a:stretch>
            <a:fillRect/>
          </a:stretch>
        </p:blipFill>
        <p:spPr>
          <a:xfrm>
            <a:off x="6801555" y="2973588"/>
            <a:ext cx="3878065" cy="966185"/>
          </a:xfrm>
          <a:prstGeom prst="rect">
            <a:avLst/>
          </a:prstGeom>
        </p:spPr>
      </p:pic>
    </p:spTree>
    <p:extLst>
      <p:ext uri="{BB962C8B-B14F-4D97-AF65-F5344CB8AC3E}">
        <p14:creationId xmlns:p14="http://schemas.microsoft.com/office/powerpoint/2010/main" val="329069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23</a:t>
            </a:fld>
            <a:endParaRPr lang="en-US">
              <a:solidFill>
                <a:srgbClr val="000000"/>
              </a:solidFill>
              <a:latin typeface="IBM Plex Sans"/>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400" b="1" dirty="0"/>
              <a:t>Best practices for optimal system utilization</a:t>
            </a:r>
          </a:p>
          <a:p>
            <a:pPr marL="573612" lvl="1" indent="-342900">
              <a:buFont typeface="Arial" panose="020B0604020202020204" pitchFamily="34" charset="0"/>
              <a:buChar char="•"/>
            </a:pPr>
            <a:r>
              <a:rPr lang="en-US" sz="1600" dirty="0"/>
              <a:t>Start with default configurations</a:t>
            </a:r>
          </a:p>
          <a:p>
            <a:pPr marL="573612" lvl="1" indent="-342900">
              <a:buFont typeface="Arial" panose="020B0604020202020204" pitchFamily="34" charset="0"/>
              <a:buChar char="•"/>
            </a:pPr>
            <a:r>
              <a:rPr lang="en-US" sz="1600" dirty="0"/>
              <a:t>Do not request more resources than needed</a:t>
            </a:r>
          </a:p>
          <a:p>
            <a:pPr marL="573612" lvl="1" indent="-342900">
              <a:buFont typeface="Arial" panose="020B0604020202020204" pitchFamily="34" charset="0"/>
              <a:buChar char="•"/>
            </a:pPr>
            <a:r>
              <a:rPr lang="en-US" sz="1600" dirty="0"/>
              <a:t>Stop environments that you are not using</a:t>
            </a:r>
          </a:p>
          <a:p>
            <a:pPr marL="872053" lvl="2" indent="-342900">
              <a:buFont typeface="Arial" panose="020B0604020202020204" pitchFamily="34" charset="0"/>
              <a:buChar char="•"/>
            </a:pPr>
            <a:r>
              <a:rPr lang="en-US" sz="1600" dirty="0"/>
              <a:t>Idle environments are stopped after 18 hours</a:t>
            </a:r>
          </a:p>
          <a:p>
            <a:pPr marL="573612" lvl="1" indent="-342900">
              <a:buFont typeface="Arial" panose="020B0604020202020204" pitchFamily="34" charset="0"/>
              <a:buChar char="•"/>
            </a:pPr>
            <a:r>
              <a:rPr lang="en-US" sz="1600" b="1" i="1" dirty="0"/>
              <a:t>Important:</a:t>
            </a:r>
          </a:p>
          <a:p>
            <a:pPr marL="872053" lvl="2" indent="-342900">
              <a:buFont typeface="Arial" panose="020B0604020202020204" pitchFamily="34" charset="0"/>
              <a:buChar char="•"/>
            </a:pPr>
            <a:r>
              <a:rPr lang="en-US" sz="1600" dirty="0"/>
              <a:t>Environments are provisioned in each project</a:t>
            </a:r>
          </a:p>
          <a:p>
            <a:pPr marL="872053" lvl="2" indent="-342900">
              <a:buFont typeface="Arial" panose="020B0604020202020204" pitchFamily="34" charset="0"/>
              <a:buChar char="•"/>
            </a:pPr>
            <a:r>
              <a:rPr lang="en-US" sz="1600" dirty="0"/>
              <a:t>If a user opens a notebook in 2 different projects, then 2 environments are provisioned</a:t>
            </a:r>
          </a:p>
          <a:p>
            <a:pPr marL="872053" lvl="2" indent="-342900">
              <a:buFont typeface="Arial" panose="020B0604020202020204" pitchFamily="34" charset="0"/>
              <a:buChar char="•"/>
            </a:pPr>
            <a:r>
              <a:rPr lang="en-US" sz="1600" dirty="0"/>
              <a:t>Environments are provisioned </a:t>
            </a:r>
            <a:r>
              <a:rPr lang="en-US" sz="1600" i="1" dirty="0"/>
              <a:t>per user/per project/per environment configuration</a:t>
            </a:r>
          </a:p>
          <a:p>
            <a:pPr lvl="1" indent="0">
              <a:buNone/>
            </a:pPr>
            <a:endParaRPr lang="en-US" sz="1734" dirty="0"/>
          </a:p>
          <a:p>
            <a:pPr lvl="2" indent="0">
              <a:buNone/>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612774" y="4557270"/>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5BEB7218-FF4F-46C6-BF65-CC9F28D17296}"/>
              </a:ext>
            </a:extLst>
          </p:cNvPr>
          <p:cNvPicPr>
            <a:picLocks noChangeAspect="1"/>
          </p:cNvPicPr>
          <p:nvPr/>
        </p:nvPicPr>
        <p:blipFill>
          <a:blip r:embed="rId3"/>
          <a:stretch>
            <a:fillRect/>
          </a:stretch>
        </p:blipFill>
        <p:spPr>
          <a:xfrm>
            <a:off x="6200670" y="2056710"/>
            <a:ext cx="5549600" cy="2332147"/>
          </a:xfrm>
          <a:prstGeom prst="rect">
            <a:avLst/>
          </a:prstGeom>
        </p:spPr>
      </p:pic>
    </p:spTree>
    <p:extLst>
      <p:ext uri="{BB962C8B-B14F-4D97-AF65-F5344CB8AC3E}">
        <p14:creationId xmlns:p14="http://schemas.microsoft.com/office/powerpoint/2010/main" val="47032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24</a:t>
            </a:fld>
            <a:endParaRPr lang="en-US">
              <a:solidFill>
                <a:srgbClr val="000000"/>
              </a:solidFill>
              <a:latin typeface="IBM Plex Sans"/>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400" b="1" dirty="0"/>
              <a:t>An administrator can view and stop all active runtimes</a:t>
            </a:r>
          </a:p>
          <a:p>
            <a:pPr marL="573612" lvl="1" indent="-342900">
              <a:buFont typeface="Arial" panose="020B0604020202020204" pitchFamily="34" charset="0"/>
              <a:buChar char="•"/>
            </a:pPr>
            <a:r>
              <a:rPr lang="en-US" sz="1600" dirty="0"/>
              <a:t>From main menu select </a:t>
            </a:r>
            <a:r>
              <a:rPr lang="en-US" sz="1600" b="1" dirty="0"/>
              <a:t>My Instances</a:t>
            </a:r>
          </a:p>
          <a:p>
            <a:pPr marL="573612" lvl="1" indent="-342900">
              <a:buFont typeface="Arial" panose="020B0604020202020204" pitchFamily="34" charset="0"/>
              <a:buChar char="•"/>
            </a:pPr>
            <a:r>
              <a:rPr lang="en-US" sz="1600" dirty="0"/>
              <a:t>Click on </a:t>
            </a:r>
            <a:r>
              <a:rPr lang="en-US" sz="1600" b="1" dirty="0"/>
              <a:t>Environments</a:t>
            </a:r>
          </a:p>
          <a:p>
            <a:pPr marL="573612" lvl="1" indent="-342900">
              <a:buFont typeface="Arial" panose="020B0604020202020204" pitchFamily="34" charset="0"/>
              <a:buChar char="•"/>
            </a:pPr>
            <a:r>
              <a:rPr lang="en-US" sz="1600" dirty="0"/>
              <a:t>If needed, use the </a:t>
            </a:r>
            <a:r>
              <a:rPr lang="en-US" sz="1600" b="1" dirty="0"/>
              <a:t>Delete</a:t>
            </a:r>
            <a:r>
              <a:rPr lang="en-US" sz="1600" dirty="0"/>
              <a:t> option for each environment</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709057" y="5029307"/>
            <a:ext cx="811441" cy="369332"/>
          </a:xfrm>
          <a:prstGeom prst="rect">
            <a:avLst/>
          </a:prstGeom>
          <a:noFill/>
        </p:spPr>
        <p:txBody>
          <a:bodyPr wrap="none" rtlCol="0">
            <a:spAutoFit/>
          </a:bodyPr>
          <a:lstStyle/>
          <a:p>
            <a:r>
              <a:rPr lang="en-US" b="1" i="1" dirty="0"/>
              <a:t>Demo</a:t>
            </a:r>
          </a:p>
        </p:txBody>
      </p:sp>
      <p:pic>
        <p:nvPicPr>
          <p:cNvPr id="5" name="Picture 4">
            <a:extLst>
              <a:ext uri="{FF2B5EF4-FFF2-40B4-BE49-F238E27FC236}">
                <a16:creationId xmlns:a16="http://schemas.microsoft.com/office/drawing/2014/main" id="{C5390BAA-F6E9-4AA5-861D-4E62371A1E39}"/>
              </a:ext>
            </a:extLst>
          </p:cNvPr>
          <p:cNvPicPr>
            <a:picLocks noChangeAspect="1"/>
          </p:cNvPicPr>
          <p:nvPr/>
        </p:nvPicPr>
        <p:blipFill>
          <a:blip r:embed="rId3"/>
          <a:stretch>
            <a:fillRect/>
          </a:stretch>
        </p:blipFill>
        <p:spPr>
          <a:xfrm>
            <a:off x="6096000" y="2036553"/>
            <a:ext cx="5558993" cy="2394880"/>
          </a:xfrm>
          <a:prstGeom prst="rect">
            <a:avLst/>
          </a:prstGeom>
        </p:spPr>
      </p:pic>
    </p:spTree>
    <p:extLst>
      <p:ext uri="{BB962C8B-B14F-4D97-AF65-F5344CB8AC3E}">
        <p14:creationId xmlns:p14="http://schemas.microsoft.com/office/powerpoint/2010/main" val="41491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343051" y="326421"/>
            <a:ext cx="9185621" cy="508000"/>
          </a:xfrm>
        </p:spPr>
        <p:txBody>
          <a:bodyPr/>
          <a:lstStyle/>
          <a:p>
            <a:r>
              <a:rPr lang="en-US" dirty="0"/>
              <a:t>Environment customization </a:t>
            </a:r>
          </a:p>
        </p:txBody>
      </p:sp>
      <p:sp>
        <p:nvSpPr>
          <p:cNvPr id="9" name="TextBox 8">
            <a:extLst>
              <a:ext uri="{FF2B5EF4-FFF2-40B4-BE49-F238E27FC236}">
                <a16:creationId xmlns:a16="http://schemas.microsoft.com/office/drawing/2014/main" id="{77E9791C-7D8A-4AED-A173-884EF93E2BE3}"/>
              </a:ext>
            </a:extLst>
          </p:cNvPr>
          <p:cNvSpPr txBox="1"/>
          <p:nvPr/>
        </p:nvSpPr>
        <p:spPr>
          <a:xfrm>
            <a:off x="2134576" y="1779442"/>
            <a:ext cx="1932680" cy="707694"/>
          </a:xfrm>
          <a:prstGeom prst="rect">
            <a:avLst/>
          </a:prstGeom>
          <a:noFill/>
        </p:spPr>
        <p:txBody>
          <a:bodyPr wrap="square" rtlCol="0">
            <a:spAutoFit/>
          </a:bodyPr>
          <a:lstStyle/>
          <a:p>
            <a:pPr defTabSz="914377">
              <a:defRPr/>
            </a:pPr>
            <a:r>
              <a:rPr lang="en-US" sz="1333" b="1" dirty="0">
                <a:solidFill>
                  <a:srgbClr val="000000"/>
                </a:solidFill>
                <a:latin typeface="IBM Plex Sans"/>
              </a:rPr>
              <a:t>Test: </a:t>
            </a:r>
            <a:r>
              <a:rPr lang="en-US" sz="1333" dirty="0">
                <a:solidFill>
                  <a:srgbClr val="000000"/>
                </a:solidFill>
                <a:latin typeface="IBM Plex Sans"/>
              </a:rPr>
              <a:t>use pip install or </a:t>
            </a:r>
            <a:r>
              <a:rPr lang="en-US" sz="1333" dirty="0" err="1">
                <a:solidFill>
                  <a:srgbClr val="000000"/>
                </a:solidFill>
                <a:latin typeface="IBM Plex Sans"/>
              </a:rPr>
              <a:t>conda</a:t>
            </a:r>
            <a:r>
              <a:rPr lang="en-US" sz="1333" dirty="0">
                <a:solidFill>
                  <a:srgbClr val="000000"/>
                </a:solidFill>
                <a:latin typeface="IBM Plex Sans"/>
              </a:rPr>
              <a:t> install in notebooks  to test</a:t>
            </a:r>
          </a:p>
        </p:txBody>
      </p:sp>
      <p:sp>
        <p:nvSpPr>
          <p:cNvPr id="10" name="Rectangle: Rounded Corners 9">
            <a:extLst>
              <a:ext uri="{FF2B5EF4-FFF2-40B4-BE49-F238E27FC236}">
                <a16:creationId xmlns:a16="http://schemas.microsoft.com/office/drawing/2014/main" id="{29F57990-0197-4C68-B5FE-A208C9C8819A}"/>
              </a:ext>
            </a:extLst>
          </p:cNvPr>
          <p:cNvSpPr/>
          <p:nvPr/>
        </p:nvSpPr>
        <p:spPr>
          <a:xfrm>
            <a:off x="2187207" y="1616733"/>
            <a:ext cx="1980128"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pic>
        <p:nvPicPr>
          <p:cNvPr id="18" name="Picture 17">
            <a:extLst>
              <a:ext uri="{FF2B5EF4-FFF2-40B4-BE49-F238E27FC236}">
                <a16:creationId xmlns:a16="http://schemas.microsoft.com/office/drawing/2014/main" id="{EED85343-394E-4B80-B258-E6B79FF6E38E}"/>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92726" y="4387007"/>
            <a:ext cx="1703589" cy="1703589"/>
          </a:xfrm>
          <a:prstGeom prst="rect">
            <a:avLst/>
          </a:prstGeom>
        </p:spPr>
      </p:pic>
      <p:pic>
        <p:nvPicPr>
          <p:cNvPr id="19" name="Picture 18">
            <a:extLst>
              <a:ext uri="{FF2B5EF4-FFF2-40B4-BE49-F238E27FC236}">
                <a16:creationId xmlns:a16="http://schemas.microsoft.com/office/drawing/2014/main" id="{52C69BCD-4C12-4FEA-B126-AD9FB6629AD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2750" y="1196654"/>
            <a:ext cx="1703589" cy="1703589"/>
          </a:xfrm>
          <a:prstGeom prst="rect">
            <a:avLst/>
          </a:prstGeom>
        </p:spPr>
      </p:pic>
      <p:sp>
        <p:nvSpPr>
          <p:cNvPr id="26" name="TextBox 25">
            <a:extLst>
              <a:ext uri="{FF2B5EF4-FFF2-40B4-BE49-F238E27FC236}">
                <a16:creationId xmlns:a16="http://schemas.microsoft.com/office/drawing/2014/main" id="{80F14AF6-AF44-4ED9-B3DA-51F8F534C25B}"/>
              </a:ext>
            </a:extLst>
          </p:cNvPr>
          <p:cNvSpPr txBox="1"/>
          <p:nvPr/>
        </p:nvSpPr>
        <p:spPr>
          <a:xfrm>
            <a:off x="563768" y="5961691"/>
            <a:ext cx="761747" cy="318100"/>
          </a:xfrm>
          <a:prstGeom prst="rect">
            <a:avLst/>
          </a:prstGeom>
          <a:noFill/>
        </p:spPr>
        <p:txBody>
          <a:bodyPr wrap="none" rtlCol="0">
            <a:spAutoFit/>
          </a:bodyPr>
          <a:lstStyle/>
          <a:p>
            <a:pPr defTabSz="914377">
              <a:defRPr/>
            </a:pPr>
            <a:r>
              <a:rPr lang="en-US" sz="1467" b="1" dirty="0">
                <a:solidFill>
                  <a:srgbClr val="000000"/>
                </a:solidFill>
                <a:latin typeface="IBM Plex Sans"/>
              </a:rPr>
              <a:t>Admin</a:t>
            </a:r>
          </a:p>
        </p:txBody>
      </p:sp>
      <p:sp>
        <p:nvSpPr>
          <p:cNvPr id="27" name="TextBox 26">
            <a:extLst>
              <a:ext uri="{FF2B5EF4-FFF2-40B4-BE49-F238E27FC236}">
                <a16:creationId xmlns:a16="http://schemas.microsoft.com/office/drawing/2014/main" id="{9EED7EB6-0881-4700-8A9B-C452C821344E}"/>
              </a:ext>
            </a:extLst>
          </p:cNvPr>
          <p:cNvSpPr txBox="1"/>
          <p:nvPr/>
        </p:nvSpPr>
        <p:spPr>
          <a:xfrm>
            <a:off x="331197" y="2642202"/>
            <a:ext cx="1406154" cy="318100"/>
          </a:xfrm>
          <a:prstGeom prst="rect">
            <a:avLst/>
          </a:prstGeom>
          <a:noFill/>
        </p:spPr>
        <p:txBody>
          <a:bodyPr wrap="none" rtlCol="0">
            <a:spAutoFit/>
          </a:bodyPr>
          <a:lstStyle/>
          <a:p>
            <a:pPr defTabSz="914377">
              <a:defRPr/>
            </a:pPr>
            <a:r>
              <a:rPr lang="en-US" sz="1467" b="1" dirty="0">
                <a:solidFill>
                  <a:srgbClr val="000000"/>
                </a:solidFill>
                <a:latin typeface="IBM Plex Sans"/>
              </a:rPr>
              <a:t>Data scientist</a:t>
            </a:r>
          </a:p>
        </p:txBody>
      </p:sp>
      <p:sp>
        <p:nvSpPr>
          <p:cNvPr id="30" name="Rectangle: Rounded Corners 29">
            <a:extLst>
              <a:ext uri="{FF2B5EF4-FFF2-40B4-BE49-F238E27FC236}">
                <a16:creationId xmlns:a16="http://schemas.microsoft.com/office/drawing/2014/main" id="{2AF53B6D-DC03-465F-B685-AC5CFE3CF28F}"/>
              </a:ext>
            </a:extLst>
          </p:cNvPr>
          <p:cNvSpPr/>
          <p:nvPr/>
        </p:nvSpPr>
        <p:spPr>
          <a:xfrm>
            <a:off x="4694689" y="1617469"/>
            <a:ext cx="1810329"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31" name="TextBox 30">
            <a:extLst>
              <a:ext uri="{FF2B5EF4-FFF2-40B4-BE49-F238E27FC236}">
                <a16:creationId xmlns:a16="http://schemas.microsoft.com/office/drawing/2014/main" id="{41FA3629-7556-4EFA-96BC-631939BC5B0D}"/>
              </a:ext>
            </a:extLst>
          </p:cNvPr>
          <p:cNvSpPr txBox="1"/>
          <p:nvPr/>
        </p:nvSpPr>
        <p:spPr>
          <a:xfrm>
            <a:off x="4839411" y="1751034"/>
            <a:ext cx="1584969" cy="707694"/>
          </a:xfrm>
          <a:prstGeom prst="rect">
            <a:avLst/>
          </a:prstGeom>
          <a:noFill/>
        </p:spPr>
        <p:txBody>
          <a:bodyPr wrap="square" rtlCol="0">
            <a:spAutoFit/>
          </a:bodyPr>
          <a:lstStyle/>
          <a:p>
            <a:pPr defTabSz="914377">
              <a:defRPr/>
            </a:pPr>
            <a:r>
              <a:rPr lang="en-US" sz="1333" b="1" dirty="0">
                <a:solidFill>
                  <a:srgbClr val="000000"/>
                </a:solidFill>
                <a:latin typeface="IBM Plex Sans"/>
              </a:rPr>
              <a:t>Persist: </a:t>
            </a:r>
            <a:r>
              <a:rPr lang="en-US" sz="1333" dirty="0" err="1">
                <a:solidFill>
                  <a:srgbClr val="000000"/>
                </a:solidFill>
                <a:latin typeface="IBM Plex Sans"/>
              </a:rPr>
              <a:t>yaml</a:t>
            </a:r>
            <a:r>
              <a:rPr lang="en-US" sz="1333" dirty="0">
                <a:solidFill>
                  <a:srgbClr val="000000"/>
                </a:solidFill>
                <a:latin typeface="IBM Plex Sans"/>
              </a:rPr>
              <a:t> config for each environment</a:t>
            </a:r>
          </a:p>
        </p:txBody>
      </p:sp>
      <p:pic>
        <p:nvPicPr>
          <p:cNvPr id="33" name="Picture 32">
            <a:extLst>
              <a:ext uri="{FF2B5EF4-FFF2-40B4-BE49-F238E27FC236}">
                <a16:creationId xmlns:a16="http://schemas.microsoft.com/office/drawing/2014/main" id="{4D504D03-8905-415D-ACB4-5B60C6B682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99759" y="2792236"/>
            <a:ext cx="1742750" cy="1742750"/>
          </a:xfrm>
          <a:prstGeom prst="rect">
            <a:avLst/>
          </a:prstGeom>
        </p:spPr>
      </p:pic>
      <p:sp>
        <p:nvSpPr>
          <p:cNvPr id="35" name="Rectangle: Rounded Corners 34">
            <a:extLst>
              <a:ext uri="{FF2B5EF4-FFF2-40B4-BE49-F238E27FC236}">
                <a16:creationId xmlns:a16="http://schemas.microsoft.com/office/drawing/2014/main" id="{12573265-7F0A-4DE8-8704-95591AA36495}"/>
              </a:ext>
            </a:extLst>
          </p:cNvPr>
          <p:cNvSpPr/>
          <p:nvPr/>
        </p:nvSpPr>
        <p:spPr>
          <a:xfrm>
            <a:off x="4696411" y="3246871"/>
            <a:ext cx="1810329"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36" name="TextBox 35">
            <a:extLst>
              <a:ext uri="{FF2B5EF4-FFF2-40B4-BE49-F238E27FC236}">
                <a16:creationId xmlns:a16="http://schemas.microsoft.com/office/drawing/2014/main" id="{390B2210-B957-4AF9-A1F0-7DC6A23B5C02}"/>
              </a:ext>
            </a:extLst>
          </p:cNvPr>
          <p:cNvSpPr txBox="1"/>
          <p:nvPr/>
        </p:nvSpPr>
        <p:spPr>
          <a:xfrm>
            <a:off x="4790314" y="3532630"/>
            <a:ext cx="1932680" cy="502573"/>
          </a:xfrm>
          <a:prstGeom prst="rect">
            <a:avLst/>
          </a:prstGeom>
          <a:noFill/>
        </p:spPr>
        <p:txBody>
          <a:bodyPr wrap="square" rtlCol="0">
            <a:spAutoFit/>
          </a:bodyPr>
          <a:lstStyle/>
          <a:p>
            <a:pPr defTabSz="914377">
              <a:defRPr/>
            </a:pPr>
            <a:r>
              <a:rPr lang="en-US" sz="1333" b="1" dirty="0">
                <a:solidFill>
                  <a:srgbClr val="000000"/>
                </a:solidFill>
                <a:latin typeface="IBM Plex Sans"/>
              </a:rPr>
              <a:t>Use environment if collaborator</a:t>
            </a:r>
          </a:p>
        </p:txBody>
      </p:sp>
      <p:sp>
        <p:nvSpPr>
          <p:cNvPr id="37" name="Rectangle: Rounded Corners 36">
            <a:extLst>
              <a:ext uri="{FF2B5EF4-FFF2-40B4-BE49-F238E27FC236}">
                <a16:creationId xmlns:a16="http://schemas.microsoft.com/office/drawing/2014/main" id="{4532F689-CFBF-4508-B920-4FB3F2A58BBB}"/>
              </a:ext>
            </a:extLst>
          </p:cNvPr>
          <p:cNvSpPr/>
          <p:nvPr/>
        </p:nvSpPr>
        <p:spPr>
          <a:xfrm>
            <a:off x="4628368" y="4871569"/>
            <a:ext cx="1932680"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38" name="TextBox 37">
            <a:extLst>
              <a:ext uri="{FF2B5EF4-FFF2-40B4-BE49-F238E27FC236}">
                <a16:creationId xmlns:a16="http://schemas.microsoft.com/office/drawing/2014/main" id="{FD48E32F-06B8-4E41-B750-7FCE6C7FB2FF}"/>
              </a:ext>
            </a:extLst>
          </p:cNvPr>
          <p:cNvSpPr txBox="1"/>
          <p:nvPr/>
        </p:nvSpPr>
        <p:spPr>
          <a:xfrm>
            <a:off x="4748587" y="4927897"/>
            <a:ext cx="2016134" cy="912814"/>
          </a:xfrm>
          <a:prstGeom prst="rect">
            <a:avLst/>
          </a:prstGeom>
          <a:noFill/>
        </p:spPr>
        <p:txBody>
          <a:bodyPr wrap="square" rtlCol="0">
            <a:spAutoFit/>
          </a:bodyPr>
          <a:lstStyle/>
          <a:p>
            <a:pPr defTabSz="914377">
              <a:defRPr/>
            </a:pPr>
            <a:r>
              <a:rPr lang="en-US" sz="1333" b="1" dirty="0">
                <a:solidFill>
                  <a:srgbClr val="000000"/>
                </a:solidFill>
                <a:latin typeface="IBM Plex Sans"/>
              </a:rPr>
              <a:t>Customize </a:t>
            </a:r>
            <a:r>
              <a:rPr lang="en-US" sz="1333" dirty="0">
                <a:solidFill>
                  <a:srgbClr val="000000"/>
                </a:solidFill>
                <a:latin typeface="IBM Plex Sans"/>
              </a:rPr>
              <a:t>environments with docker file: packages, files, OS settings</a:t>
            </a:r>
          </a:p>
        </p:txBody>
      </p:sp>
      <p:sp>
        <p:nvSpPr>
          <p:cNvPr id="39" name="TextBox 38">
            <a:extLst>
              <a:ext uri="{FF2B5EF4-FFF2-40B4-BE49-F238E27FC236}">
                <a16:creationId xmlns:a16="http://schemas.microsoft.com/office/drawing/2014/main" id="{08E2E1DB-82E0-4663-86F7-2FD4E195DEE3}"/>
              </a:ext>
            </a:extLst>
          </p:cNvPr>
          <p:cNvSpPr txBox="1"/>
          <p:nvPr/>
        </p:nvSpPr>
        <p:spPr>
          <a:xfrm>
            <a:off x="7092254" y="5093144"/>
            <a:ext cx="2016134" cy="502573"/>
          </a:xfrm>
          <a:prstGeom prst="rect">
            <a:avLst/>
          </a:prstGeom>
          <a:noFill/>
        </p:spPr>
        <p:txBody>
          <a:bodyPr wrap="square" rtlCol="0">
            <a:spAutoFit/>
          </a:bodyPr>
          <a:lstStyle/>
          <a:p>
            <a:pPr defTabSz="914377">
              <a:defRPr/>
            </a:pPr>
            <a:r>
              <a:rPr lang="en-US" sz="1333" b="1" dirty="0">
                <a:solidFill>
                  <a:srgbClr val="000000"/>
                </a:solidFill>
                <a:latin typeface="IBM Plex Sans"/>
              </a:rPr>
              <a:t>Upload and register environment</a:t>
            </a:r>
          </a:p>
        </p:txBody>
      </p:sp>
      <p:sp>
        <p:nvSpPr>
          <p:cNvPr id="43" name="Rectangle: Rounded Corners 42">
            <a:extLst>
              <a:ext uri="{FF2B5EF4-FFF2-40B4-BE49-F238E27FC236}">
                <a16:creationId xmlns:a16="http://schemas.microsoft.com/office/drawing/2014/main" id="{4A4C2157-F15E-4958-AF99-DE05A31495F8}"/>
              </a:ext>
            </a:extLst>
          </p:cNvPr>
          <p:cNvSpPr/>
          <p:nvPr/>
        </p:nvSpPr>
        <p:spPr>
          <a:xfrm>
            <a:off x="7003252" y="4831697"/>
            <a:ext cx="1932680" cy="1065341"/>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44" name="TextBox 43">
            <a:extLst>
              <a:ext uri="{FF2B5EF4-FFF2-40B4-BE49-F238E27FC236}">
                <a16:creationId xmlns:a16="http://schemas.microsoft.com/office/drawing/2014/main" id="{4754F369-4EFC-4A7F-B356-23D88FBFA293}"/>
              </a:ext>
            </a:extLst>
          </p:cNvPr>
          <p:cNvSpPr txBox="1"/>
          <p:nvPr/>
        </p:nvSpPr>
        <p:spPr>
          <a:xfrm>
            <a:off x="368057" y="4246800"/>
            <a:ext cx="1406154" cy="318100"/>
          </a:xfrm>
          <a:prstGeom prst="rect">
            <a:avLst/>
          </a:prstGeom>
          <a:noFill/>
        </p:spPr>
        <p:txBody>
          <a:bodyPr wrap="none" rtlCol="0">
            <a:spAutoFit/>
          </a:bodyPr>
          <a:lstStyle/>
          <a:p>
            <a:pPr defTabSz="914377">
              <a:defRPr/>
            </a:pPr>
            <a:r>
              <a:rPr lang="en-US" sz="1467" b="1" dirty="0">
                <a:solidFill>
                  <a:srgbClr val="000000"/>
                </a:solidFill>
                <a:latin typeface="IBM Plex Sans"/>
              </a:rPr>
              <a:t>Data scientist</a:t>
            </a:r>
          </a:p>
        </p:txBody>
      </p:sp>
      <p:cxnSp>
        <p:nvCxnSpPr>
          <p:cNvPr id="25" name="Straight Arrow Connector 24">
            <a:extLst>
              <a:ext uri="{FF2B5EF4-FFF2-40B4-BE49-F238E27FC236}">
                <a16:creationId xmlns:a16="http://schemas.microsoft.com/office/drawing/2014/main" id="{253BF52A-FFB1-4A93-A5AB-57197FEB1A51}"/>
              </a:ext>
            </a:extLst>
          </p:cNvPr>
          <p:cNvCxnSpPr>
            <a:stCxn id="30" idx="2"/>
            <a:endCxn id="35" idx="0"/>
          </p:cNvCxnSpPr>
          <p:nvPr/>
        </p:nvCxnSpPr>
        <p:spPr>
          <a:xfrm>
            <a:off x="5599854" y="2642938"/>
            <a:ext cx="1722" cy="60393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2F7E03EE-A95E-404E-A4E2-2F1ACA58E129}"/>
              </a:ext>
            </a:extLst>
          </p:cNvPr>
          <p:cNvSpPr/>
          <p:nvPr/>
        </p:nvSpPr>
        <p:spPr>
          <a:xfrm>
            <a:off x="7125603" y="3229564"/>
            <a:ext cx="1810329"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49" name="TextBox 48">
            <a:extLst>
              <a:ext uri="{FF2B5EF4-FFF2-40B4-BE49-F238E27FC236}">
                <a16:creationId xmlns:a16="http://schemas.microsoft.com/office/drawing/2014/main" id="{3ABCD1BA-E3B8-4B6F-A632-5B61E8362BA3}"/>
              </a:ext>
            </a:extLst>
          </p:cNvPr>
          <p:cNvSpPr txBox="1"/>
          <p:nvPr/>
        </p:nvSpPr>
        <p:spPr>
          <a:xfrm>
            <a:off x="7175708" y="3610879"/>
            <a:ext cx="1932680" cy="297454"/>
          </a:xfrm>
          <a:prstGeom prst="rect">
            <a:avLst/>
          </a:prstGeom>
          <a:noFill/>
        </p:spPr>
        <p:txBody>
          <a:bodyPr wrap="square" rtlCol="0">
            <a:spAutoFit/>
          </a:bodyPr>
          <a:lstStyle/>
          <a:p>
            <a:pPr defTabSz="914377">
              <a:defRPr/>
            </a:pPr>
            <a:r>
              <a:rPr lang="en-US" sz="1333" b="1" dirty="0">
                <a:solidFill>
                  <a:srgbClr val="000000"/>
                </a:solidFill>
                <a:latin typeface="IBM Plex Sans"/>
              </a:rPr>
              <a:t>Use environment</a:t>
            </a:r>
          </a:p>
        </p:txBody>
      </p:sp>
      <p:sp>
        <p:nvSpPr>
          <p:cNvPr id="50" name="Rectangle: Rounded Corners 49">
            <a:extLst>
              <a:ext uri="{FF2B5EF4-FFF2-40B4-BE49-F238E27FC236}">
                <a16:creationId xmlns:a16="http://schemas.microsoft.com/office/drawing/2014/main" id="{2967B535-978F-4E56-B361-EECB349EBEB9}"/>
              </a:ext>
            </a:extLst>
          </p:cNvPr>
          <p:cNvSpPr/>
          <p:nvPr/>
        </p:nvSpPr>
        <p:spPr>
          <a:xfrm>
            <a:off x="7064427" y="1634130"/>
            <a:ext cx="1810329" cy="1025469"/>
          </a:xfrm>
          <a:prstGeom prst="roundRect">
            <a:avLst/>
          </a:prstGeom>
          <a:ln>
            <a:solidFill>
              <a:schemeClr val="accent1">
                <a:lumMod val="75000"/>
              </a:schemeClr>
            </a:solidFill>
          </a:ln>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51" name="TextBox 50">
            <a:extLst>
              <a:ext uri="{FF2B5EF4-FFF2-40B4-BE49-F238E27FC236}">
                <a16:creationId xmlns:a16="http://schemas.microsoft.com/office/drawing/2014/main" id="{5BCE5EBB-7E6C-4349-9F25-2D93BC6DDDF0}"/>
              </a:ext>
            </a:extLst>
          </p:cNvPr>
          <p:cNvSpPr txBox="1"/>
          <p:nvPr/>
        </p:nvSpPr>
        <p:spPr>
          <a:xfrm>
            <a:off x="7133981" y="2029692"/>
            <a:ext cx="1932680" cy="297454"/>
          </a:xfrm>
          <a:prstGeom prst="rect">
            <a:avLst/>
          </a:prstGeom>
          <a:noFill/>
        </p:spPr>
        <p:txBody>
          <a:bodyPr wrap="square" rtlCol="0">
            <a:spAutoFit/>
          </a:bodyPr>
          <a:lstStyle/>
          <a:p>
            <a:pPr defTabSz="914377">
              <a:defRPr/>
            </a:pPr>
            <a:r>
              <a:rPr lang="en-US" sz="1333" b="1" dirty="0">
                <a:solidFill>
                  <a:srgbClr val="000000"/>
                </a:solidFill>
                <a:latin typeface="IBM Plex Sans"/>
              </a:rPr>
              <a:t>Use environment</a:t>
            </a:r>
          </a:p>
        </p:txBody>
      </p:sp>
      <p:cxnSp>
        <p:nvCxnSpPr>
          <p:cNvPr id="53" name="Straight Arrow Connector 52">
            <a:extLst>
              <a:ext uri="{FF2B5EF4-FFF2-40B4-BE49-F238E27FC236}">
                <a16:creationId xmlns:a16="http://schemas.microsoft.com/office/drawing/2014/main" id="{D09AA1DB-C422-4A1E-9399-A30ADA514093}"/>
              </a:ext>
            </a:extLst>
          </p:cNvPr>
          <p:cNvCxnSpPr>
            <a:stCxn id="10" idx="3"/>
            <a:endCxn id="30" idx="1"/>
          </p:cNvCxnSpPr>
          <p:nvPr/>
        </p:nvCxnSpPr>
        <p:spPr>
          <a:xfrm>
            <a:off x="4167335" y="2129468"/>
            <a:ext cx="527354" cy="7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8F7C36F-C763-417B-8881-F9080729BDA8}"/>
              </a:ext>
            </a:extLst>
          </p:cNvPr>
          <p:cNvCxnSpPr>
            <a:cxnSpLocks/>
            <a:endCxn id="43" idx="1"/>
          </p:cNvCxnSpPr>
          <p:nvPr/>
        </p:nvCxnSpPr>
        <p:spPr>
          <a:xfrm>
            <a:off x="6561048" y="5364368"/>
            <a:ext cx="442204"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083807-6A8C-4F28-AE16-8FCD0315C0F8}"/>
              </a:ext>
            </a:extLst>
          </p:cNvPr>
          <p:cNvCxnSpPr>
            <a:cxnSpLocks/>
          </p:cNvCxnSpPr>
          <p:nvPr/>
        </p:nvCxnSpPr>
        <p:spPr>
          <a:xfrm flipV="1">
            <a:off x="8021121" y="4283699"/>
            <a:ext cx="0" cy="5025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161B5C37-70BE-4ECF-9910-F7874BAEABB0}"/>
              </a:ext>
            </a:extLst>
          </p:cNvPr>
          <p:cNvSpPr txBox="1"/>
          <p:nvPr/>
        </p:nvSpPr>
        <p:spPr>
          <a:xfrm>
            <a:off x="2802809" y="1289077"/>
            <a:ext cx="748923" cy="261610"/>
          </a:xfrm>
          <a:prstGeom prst="rect">
            <a:avLst/>
          </a:prstGeom>
          <a:noFill/>
        </p:spPr>
        <p:txBody>
          <a:bodyPr wrap="none" rtlCol="0">
            <a:spAutoFit/>
          </a:bodyPr>
          <a:lstStyle/>
          <a:p>
            <a:r>
              <a:rPr lang="en-US" sz="1100" b="1" dirty="0"/>
              <a:t>Option 1</a:t>
            </a:r>
          </a:p>
        </p:txBody>
      </p:sp>
      <p:sp>
        <p:nvSpPr>
          <p:cNvPr id="65" name="TextBox 64">
            <a:extLst>
              <a:ext uri="{FF2B5EF4-FFF2-40B4-BE49-F238E27FC236}">
                <a16:creationId xmlns:a16="http://schemas.microsoft.com/office/drawing/2014/main" id="{C0D2AFDB-ABEA-4BD4-A69D-2AFE895E2384}"/>
              </a:ext>
            </a:extLst>
          </p:cNvPr>
          <p:cNvSpPr txBox="1"/>
          <p:nvPr/>
        </p:nvSpPr>
        <p:spPr>
          <a:xfrm>
            <a:off x="5201407" y="1289077"/>
            <a:ext cx="748923" cy="261610"/>
          </a:xfrm>
          <a:prstGeom prst="rect">
            <a:avLst/>
          </a:prstGeom>
          <a:noFill/>
        </p:spPr>
        <p:txBody>
          <a:bodyPr wrap="none" rtlCol="0">
            <a:spAutoFit/>
          </a:bodyPr>
          <a:lstStyle/>
          <a:p>
            <a:r>
              <a:rPr lang="en-US" sz="1100" b="1" dirty="0"/>
              <a:t>Option 2</a:t>
            </a:r>
          </a:p>
        </p:txBody>
      </p:sp>
      <p:sp>
        <p:nvSpPr>
          <p:cNvPr id="66" name="TextBox 65">
            <a:extLst>
              <a:ext uri="{FF2B5EF4-FFF2-40B4-BE49-F238E27FC236}">
                <a16:creationId xmlns:a16="http://schemas.microsoft.com/office/drawing/2014/main" id="{230F6657-06E1-4CA0-8748-2DB926FF777D}"/>
              </a:ext>
            </a:extLst>
          </p:cNvPr>
          <p:cNvSpPr txBox="1"/>
          <p:nvPr/>
        </p:nvSpPr>
        <p:spPr>
          <a:xfrm>
            <a:off x="5257433" y="4546482"/>
            <a:ext cx="867545" cy="261610"/>
          </a:xfrm>
          <a:prstGeom prst="rect">
            <a:avLst/>
          </a:prstGeom>
          <a:noFill/>
        </p:spPr>
        <p:txBody>
          <a:bodyPr wrap="none" rtlCol="0">
            <a:spAutoFit/>
          </a:bodyPr>
          <a:lstStyle/>
          <a:p>
            <a:r>
              <a:rPr lang="en-US" sz="1100" b="1" dirty="0"/>
              <a:t>Option 3 *</a:t>
            </a:r>
          </a:p>
        </p:txBody>
      </p:sp>
      <p:cxnSp>
        <p:nvCxnSpPr>
          <p:cNvPr id="67" name="Straight Arrow Connector 66">
            <a:extLst>
              <a:ext uri="{FF2B5EF4-FFF2-40B4-BE49-F238E27FC236}">
                <a16:creationId xmlns:a16="http://schemas.microsoft.com/office/drawing/2014/main" id="{27BD2559-EEA0-45FE-ADB5-09DAC01ABC76}"/>
              </a:ext>
            </a:extLst>
          </p:cNvPr>
          <p:cNvCxnSpPr>
            <a:cxnSpLocks/>
          </p:cNvCxnSpPr>
          <p:nvPr/>
        </p:nvCxnSpPr>
        <p:spPr>
          <a:xfrm flipV="1">
            <a:off x="8021121" y="2693617"/>
            <a:ext cx="0" cy="5025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2C6EA0E-EABD-4CBD-89CF-6323439B8F9E}"/>
              </a:ext>
            </a:extLst>
          </p:cNvPr>
          <p:cNvSpPr txBox="1"/>
          <p:nvPr/>
        </p:nvSpPr>
        <p:spPr>
          <a:xfrm>
            <a:off x="9405086" y="2395161"/>
            <a:ext cx="2418857" cy="2646878"/>
          </a:xfrm>
          <a:prstGeom prst="rect">
            <a:avLst/>
          </a:prstGeom>
          <a:noFill/>
        </p:spPr>
        <p:txBody>
          <a:bodyPr wrap="square" rtlCol="0">
            <a:spAutoFit/>
          </a:bodyPr>
          <a:lstStyle/>
          <a:p>
            <a:r>
              <a:rPr lang="en-US" b="1" dirty="0"/>
              <a:t>Usage</a:t>
            </a:r>
          </a:p>
          <a:p>
            <a:endParaRPr lang="en-US" dirty="0"/>
          </a:p>
          <a:p>
            <a:pPr marL="342900" indent="-342900">
              <a:buAutoNum type="arabicPeriod"/>
            </a:pPr>
            <a:r>
              <a:rPr lang="en-US" sz="1400" b="1" dirty="0"/>
              <a:t>Option 1:</a:t>
            </a:r>
            <a:r>
              <a:rPr lang="en-US" sz="1400" dirty="0"/>
              <a:t> allows quick testing</a:t>
            </a:r>
          </a:p>
          <a:p>
            <a:pPr marL="342900" indent="-342900">
              <a:buAutoNum type="arabicPeriod"/>
            </a:pPr>
            <a:r>
              <a:rPr lang="en-US" sz="1400" b="1" dirty="0"/>
              <a:t>Option 2</a:t>
            </a:r>
            <a:r>
              <a:rPr lang="en-US" sz="1400" dirty="0"/>
              <a:t>: standard, quick  configuration</a:t>
            </a:r>
          </a:p>
          <a:p>
            <a:pPr marL="342900" indent="-342900">
              <a:buAutoNum type="arabicPeriod"/>
            </a:pPr>
            <a:r>
              <a:rPr lang="en-US" sz="1400" b="1" dirty="0"/>
              <a:t>Option 3 : </a:t>
            </a:r>
            <a:r>
              <a:rPr lang="en-US" sz="1400" dirty="0"/>
              <a:t>governance and advanced customization (CPD 3.0 and later)</a:t>
            </a:r>
          </a:p>
          <a:p>
            <a:pPr marL="342900" indent="-342900">
              <a:buAutoNum type="arabicPeriod"/>
            </a:pPr>
            <a:endParaRPr lang="en-US" dirty="0"/>
          </a:p>
        </p:txBody>
      </p:sp>
    </p:spTree>
    <p:extLst>
      <p:ext uri="{BB962C8B-B14F-4D97-AF65-F5344CB8AC3E}">
        <p14:creationId xmlns:p14="http://schemas.microsoft.com/office/powerpoint/2010/main" val="194158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26</a:t>
            </a:fld>
            <a:endParaRPr lang="en-US">
              <a:solidFill>
                <a:srgbClr val="000000"/>
              </a:solidFill>
              <a:latin typeface="IBM Plex Sans"/>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400" b="1" dirty="0"/>
              <a:t>Create a new environment configuration - packages</a:t>
            </a:r>
          </a:p>
          <a:p>
            <a:pPr marL="573612" lvl="1" indent="-342900">
              <a:buFont typeface="Arial" panose="020B0604020202020204" pitchFamily="34" charset="0"/>
              <a:buChar char="•"/>
            </a:pPr>
            <a:r>
              <a:rPr lang="en-US" sz="1734" dirty="0"/>
              <a:t>Specify packages that need to be loaded</a:t>
            </a:r>
          </a:p>
          <a:p>
            <a:pPr marL="872053" lvl="2" indent="-342900">
              <a:buFont typeface="Arial" panose="020B0604020202020204" pitchFamily="34" charset="0"/>
              <a:buChar char="•"/>
            </a:pPr>
            <a:r>
              <a:rPr lang="en-US" sz="1734" dirty="0"/>
              <a:t>Standard </a:t>
            </a:r>
            <a:r>
              <a:rPr lang="en-US" sz="1734" i="1" dirty="0" err="1"/>
              <a:t>Conda</a:t>
            </a:r>
            <a:r>
              <a:rPr lang="en-US" sz="1734" i="1" dirty="0"/>
              <a:t> </a:t>
            </a:r>
            <a:r>
              <a:rPr lang="en-US" sz="1734" i="1" dirty="0" err="1"/>
              <a:t>yaml</a:t>
            </a:r>
            <a:r>
              <a:rPr lang="en-US" sz="1734" i="1" dirty="0"/>
              <a:t> </a:t>
            </a:r>
            <a:r>
              <a:rPr lang="en-US" sz="1734" dirty="0"/>
              <a:t>format</a:t>
            </a:r>
          </a:p>
          <a:p>
            <a:pPr marL="573612" lvl="1" indent="-342900">
              <a:buFont typeface="Arial" panose="020B0604020202020204" pitchFamily="34" charset="0"/>
              <a:buChar char="•"/>
            </a:pPr>
            <a:r>
              <a:rPr lang="en-US" sz="1734" dirty="0"/>
              <a:t>While </a:t>
            </a:r>
            <a:r>
              <a:rPr lang="en-US" sz="1734" i="1" dirty="0"/>
              <a:t>pip install </a:t>
            </a:r>
            <a:r>
              <a:rPr lang="en-US" sz="1734" dirty="0"/>
              <a:t>and </a:t>
            </a:r>
            <a:r>
              <a:rPr lang="en-US" sz="1734" i="1" dirty="0" err="1"/>
              <a:t>conda</a:t>
            </a:r>
            <a:r>
              <a:rPr lang="en-US" sz="1734" i="1" dirty="0"/>
              <a:t> install </a:t>
            </a:r>
            <a:r>
              <a:rPr lang="en-US" sz="1734" dirty="0"/>
              <a:t>commands work in notebooks, the libraries will not persist in the environment (will not be loaded) and will not be available  to collaborators</a:t>
            </a:r>
          </a:p>
          <a:p>
            <a:pPr marL="872053" lvl="2" indent="-342900">
              <a:buFont typeface="Arial" panose="020B0604020202020204" pitchFamily="34" charset="0"/>
              <a:buChar char="•"/>
            </a:pPr>
            <a:r>
              <a:rPr lang="en-US" sz="1734" dirty="0"/>
              <a:t>Customization with </a:t>
            </a:r>
            <a:r>
              <a:rPr lang="en-US" sz="1734" dirty="0" err="1"/>
              <a:t>yaml</a:t>
            </a:r>
            <a:r>
              <a:rPr lang="en-US" sz="1734" dirty="0"/>
              <a:t> should be used after testing</a:t>
            </a:r>
          </a:p>
          <a:p>
            <a:pPr marL="573612" lvl="1" indent="-342900">
              <a:buFont typeface="Arial" panose="020B0604020202020204" pitchFamily="34" charset="0"/>
              <a:buChar char="•"/>
            </a:pPr>
            <a:r>
              <a:rPr lang="en-US" sz="1734" dirty="0"/>
              <a:t>Packages will be loaded at environment startup </a:t>
            </a:r>
            <a:r>
              <a:rPr lang="en-US" sz="1734" i="1" dirty="0"/>
              <a:t>each time</a:t>
            </a:r>
          </a:p>
          <a:p>
            <a:pPr marL="872053" lvl="2" indent="-342900">
              <a:buFont typeface="Arial" panose="020B0604020202020204" pitchFamily="34" charset="0"/>
              <a:buChar char="•"/>
            </a:pPr>
            <a:r>
              <a:rPr lang="en-US" sz="1734" dirty="0"/>
              <a:t>If packages take too long to load, consider </a:t>
            </a:r>
            <a:r>
              <a:rPr lang="en-US" sz="1734" b="1" i="1" dirty="0"/>
              <a:t>building and loading</a:t>
            </a:r>
            <a:r>
              <a:rPr lang="en-US" sz="1734" dirty="0"/>
              <a:t> custom images (done by admin)</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334867" y="6142543"/>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08C3233D-3793-4FC0-BA0E-978FD0947966}"/>
              </a:ext>
            </a:extLst>
          </p:cNvPr>
          <p:cNvPicPr>
            <a:picLocks noChangeAspect="1"/>
          </p:cNvPicPr>
          <p:nvPr/>
        </p:nvPicPr>
        <p:blipFill>
          <a:blip r:embed="rId3"/>
          <a:stretch>
            <a:fillRect/>
          </a:stretch>
        </p:blipFill>
        <p:spPr>
          <a:xfrm>
            <a:off x="5833860" y="617489"/>
            <a:ext cx="5206640" cy="2487669"/>
          </a:xfrm>
          <a:prstGeom prst="rect">
            <a:avLst/>
          </a:prstGeom>
        </p:spPr>
      </p:pic>
      <p:pic>
        <p:nvPicPr>
          <p:cNvPr id="11" name="Picture 10">
            <a:extLst>
              <a:ext uri="{FF2B5EF4-FFF2-40B4-BE49-F238E27FC236}">
                <a16:creationId xmlns:a16="http://schemas.microsoft.com/office/drawing/2014/main" id="{B1EE4566-EE1E-419A-89B2-21D6AB1A8F9C}"/>
              </a:ext>
            </a:extLst>
          </p:cNvPr>
          <p:cNvPicPr>
            <a:picLocks noChangeAspect="1"/>
          </p:cNvPicPr>
          <p:nvPr/>
        </p:nvPicPr>
        <p:blipFill>
          <a:blip r:embed="rId4"/>
          <a:stretch>
            <a:fillRect/>
          </a:stretch>
        </p:blipFill>
        <p:spPr>
          <a:xfrm>
            <a:off x="6901446" y="3474808"/>
            <a:ext cx="3420686" cy="2483069"/>
          </a:xfrm>
          <a:prstGeom prst="rect">
            <a:avLst/>
          </a:prstGeom>
        </p:spPr>
      </p:pic>
    </p:spTree>
    <p:extLst>
      <p:ext uri="{BB962C8B-B14F-4D97-AF65-F5344CB8AC3E}">
        <p14:creationId xmlns:p14="http://schemas.microsoft.com/office/powerpoint/2010/main" val="3620718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27</a:t>
            </a:fld>
            <a:endParaRPr lang="en-US">
              <a:solidFill>
                <a:srgbClr val="000000"/>
              </a:solidFill>
              <a:latin typeface="IBM Plex Sans"/>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400" b="1" dirty="0"/>
              <a:t>Administrator task: create an image</a:t>
            </a:r>
          </a:p>
          <a:p>
            <a:pPr marL="573612" lvl="1" indent="-342900">
              <a:buFont typeface="Arial" panose="020B0604020202020204" pitchFamily="34" charset="0"/>
              <a:buChar char="•"/>
            </a:pPr>
            <a:endParaRPr lang="en-US" sz="1468" dirty="0"/>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29375" y="3468105"/>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9" name="Rectangle 8">
            <a:extLst>
              <a:ext uri="{FF2B5EF4-FFF2-40B4-BE49-F238E27FC236}">
                <a16:creationId xmlns:a16="http://schemas.microsoft.com/office/drawing/2014/main" id="{6C93139E-35E5-4CD7-AFDD-BBF208DFFAD7}"/>
              </a:ext>
            </a:extLst>
          </p:cNvPr>
          <p:cNvSpPr/>
          <p:nvPr/>
        </p:nvSpPr>
        <p:spPr>
          <a:xfrm>
            <a:off x="546848" y="2304802"/>
            <a:ext cx="4739855" cy="4247317"/>
          </a:xfrm>
          <a:prstGeom prst="rect">
            <a:avLst/>
          </a:prstGeom>
        </p:spPr>
        <p:txBody>
          <a:bodyPr wrap="square">
            <a:spAutoFit/>
          </a:bodyPr>
          <a:lstStyle/>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IBM Plex Sans"/>
                <a:ea typeface="+mn-ea"/>
                <a:cs typeface="+mn-cs"/>
              </a:rPr>
              <a:t>A new custom image is built using a </a:t>
            </a:r>
            <a:r>
              <a:rPr kumimoji="0" lang="en-US" sz="1800" b="0" i="1" u="none" strike="noStrike" kern="1200" cap="none" spc="0" normalizeH="0" baseline="0" noProof="0" dirty="0">
                <a:ln>
                  <a:noFill/>
                </a:ln>
                <a:solidFill>
                  <a:schemeClr val="bg1"/>
                </a:solidFill>
                <a:effectLst/>
                <a:uLnTx/>
                <a:uFillTx/>
                <a:latin typeface="IBM Plex Sans"/>
                <a:ea typeface="+mn-ea"/>
                <a:cs typeface="+mn-cs"/>
              </a:rPr>
              <a:t>Dockerfile</a:t>
            </a:r>
            <a:r>
              <a:rPr kumimoji="0" lang="en-US" sz="1800" b="0" i="0" u="none" strike="noStrike" kern="1200" cap="none" spc="0" normalizeH="0" baseline="0" noProof="0" dirty="0">
                <a:ln>
                  <a:noFill/>
                </a:ln>
                <a:solidFill>
                  <a:schemeClr val="bg1"/>
                </a:solidFill>
                <a:effectLst/>
                <a:uLnTx/>
                <a:uFillTx/>
                <a:latin typeface="IBM Plex Sans"/>
                <a:ea typeface="+mn-ea"/>
                <a:cs typeface="+mn-cs"/>
              </a:rPr>
              <a:t> using an existing CPD runtime image as base image</a:t>
            </a: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dirty="0">
                <a:solidFill>
                  <a:schemeClr val="bg1"/>
                </a:solidFill>
                <a:latin typeface="IBM Plex Sans"/>
              </a:rPr>
              <a:t>Base image is downloaded from CPD and modified on outside of CPD</a:t>
            </a: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IBM Plex Sans"/>
                <a:ea typeface="+mn-ea"/>
                <a:cs typeface="+mn-cs"/>
              </a:rPr>
              <a:t>In addition to pip &amp; </a:t>
            </a:r>
            <a:r>
              <a:rPr kumimoji="0" lang="en-US" sz="1800" b="0" i="0" u="none" strike="noStrike" kern="1200" cap="none" spc="0" normalizeH="0" baseline="0" noProof="0" dirty="0" err="1">
                <a:ln>
                  <a:noFill/>
                </a:ln>
                <a:solidFill>
                  <a:schemeClr val="bg1"/>
                </a:solidFill>
                <a:effectLst/>
                <a:uLnTx/>
                <a:uFillTx/>
                <a:latin typeface="IBM Plex Sans"/>
                <a:ea typeface="+mn-ea"/>
                <a:cs typeface="+mn-cs"/>
              </a:rPr>
              <a:t>conda</a:t>
            </a:r>
            <a:r>
              <a:rPr kumimoji="0" lang="en-US" sz="1800" b="0" i="0" u="none" strike="noStrike" kern="1200" cap="none" spc="0" normalizeH="0" baseline="0" noProof="0" dirty="0">
                <a:ln>
                  <a:noFill/>
                </a:ln>
                <a:solidFill>
                  <a:schemeClr val="bg1"/>
                </a:solidFill>
                <a:effectLst/>
                <a:uLnTx/>
                <a:uFillTx/>
                <a:latin typeface="IBM Plex Sans"/>
                <a:ea typeface="+mn-ea"/>
                <a:cs typeface="+mn-cs"/>
              </a:rPr>
              <a:t> packages, operating system dependencies can be installed using </a:t>
            </a:r>
            <a:r>
              <a:rPr kumimoji="0" lang="en-US" sz="1800" b="0" i="0" u="none" strike="noStrike" kern="1200" cap="none" spc="0" normalizeH="0" baseline="0" noProof="0" dirty="0" err="1">
                <a:ln>
                  <a:noFill/>
                </a:ln>
                <a:solidFill>
                  <a:schemeClr val="bg1"/>
                </a:solidFill>
                <a:effectLst/>
                <a:uLnTx/>
                <a:uFillTx/>
                <a:latin typeface="IBM Plex Sans"/>
                <a:ea typeface="+mn-ea"/>
                <a:cs typeface="+mn-cs"/>
              </a:rPr>
              <a:t>microdnf</a:t>
            </a: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R="0" lvl="0" algn="l" defTabSz="631133" rtl="0" eaLnBrk="1" fontAlgn="auto" latinLnBrk="0" hangingPunct="1">
              <a:lnSpc>
                <a:spcPct val="100000"/>
              </a:lnSpc>
              <a:spcBef>
                <a:spcPts val="0"/>
              </a:spcBef>
              <a:spcAft>
                <a:spcPts val="0"/>
              </a:spcAft>
              <a:buClrTx/>
              <a:buSzPct val="100000"/>
              <a:tabLst/>
              <a:defRPr/>
            </a:pP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dirty="0">
                <a:solidFill>
                  <a:schemeClr val="bg1"/>
                </a:solidFill>
                <a:latin typeface="IBM Plex Sans"/>
              </a:rPr>
              <a:t>Modified image is uploaded to CPD </a:t>
            </a: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L="171450" marR="0" lvl="0" indent="-171450" algn="l" defTabSz="631133"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IBM Plex Sans"/>
              <a:ea typeface="+mn-ea"/>
              <a:cs typeface="+mn-cs"/>
            </a:endParaRPr>
          </a:p>
          <a:p>
            <a:pPr marR="0" lvl="0" algn="l" defTabSz="631133" rtl="0" eaLnBrk="1" fontAlgn="auto" latinLnBrk="0" hangingPunct="1">
              <a:lnSpc>
                <a:spcPct val="100000"/>
              </a:lnSpc>
              <a:spcBef>
                <a:spcPts val="0"/>
              </a:spcBef>
              <a:spcAft>
                <a:spcPts val="0"/>
              </a:spcAft>
              <a:buClrTx/>
              <a:buSzPct val="100000"/>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grpSp>
        <p:nvGrpSpPr>
          <p:cNvPr id="13" name="Group 12">
            <a:extLst>
              <a:ext uri="{FF2B5EF4-FFF2-40B4-BE49-F238E27FC236}">
                <a16:creationId xmlns:a16="http://schemas.microsoft.com/office/drawing/2014/main" id="{253EACD2-6F66-4ACF-AFFC-996CBE13B12A}"/>
              </a:ext>
            </a:extLst>
          </p:cNvPr>
          <p:cNvGrpSpPr/>
          <p:nvPr/>
        </p:nvGrpSpPr>
        <p:grpSpPr>
          <a:xfrm>
            <a:off x="10199053" y="2953445"/>
            <a:ext cx="1127564" cy="1110603"/>
            <a:chOff x="6897010" y="2641599"/>
            <a:chExt cx="1127564" cy="1110603"/>
          </a:xfrm>
        </p:grpSpPr>
        <p:sp>
          <p:nvSpPr>
            <p:cNvPr id="14" name="Rectangle: Rounded Corners 13">
              <a:extLst>
                <a:ext uri="{FF2B5EF4-FFF2-40B4-BE49-F238E27FC236}">
                  <a16:creationId xmlns:a16="http://schemas.microsoft.com/office/drawing/2014/main" id="{384CDC94-C55E-42AC-ABDF-0A6E7B303D8C}"/>
                </a:ext>
              </a:extLst>
            </p:cNvPr>
            <p:cNvSpPr/>
            <p:nvPr/>
          </p:nvSpPr>
          <p:spPr>
            <a:xfrm>
              <a:off x="6897010" y="2641599"/>
              <a:ext cx="1127564" cy="1110603"/>
            </a:xfrm>
            <a:prstGeom prst="roundRect">
              <a:avLst>
                <a:gd name="adj" fmla="val 7656"/>
              </a:avLst>
            </a:prstGeom>
            <a:solidFill>
              <a:srgbClr val="002060"/>
            </a:solidFill>
            <a:ln w="6350" cap="flat" cmpd="sng" algn="ctr">
              <a:solidFill>
                <a:srgbClr val="4472C4"/>
              </a:solidFill>
              <a:prstDash val="solid"/>
              <a:miter lim="800000"/>
            </a:ln>
            <a:effectLst/>
          </p:spPr>
          <p:txBody>
            <a:bodyPr vert="horz"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C</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o</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n</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t</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a</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i</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n</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e</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r</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 </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R</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e</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g</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i</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s</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t</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r</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y</a:t>
              </a:r>
              <a:endPar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endParaRPr>
            </a:p>
          </p:txBody>
        </p:sp>
        <p:pic>
          <p:nvPicPr>
            <p:cNvPr id="15" name="Graphic 14" descr="Database">
              <a:extLst>
                <a:ext uri="{FF2B5EF4-FFF2-40B4-BE49-F238E27FC236}">
                  <a16:creationId xmlns:a16="http://schemas.microsoft.com/office/drawing/2014/main" id="{59A11F06-AAEC-4E2A-9686-60EEC0ABC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6035" y="2749413"/>
              <a:ext cx="569514" cy="513460"/>
            </a:xfrm>
            <a:prstGeom prst="rect">
              <a:avLst/>
            </a:prstGeom>
          </p:spPr>
        </p:pic>
      </p:grpSp>
      <p:sp>
        <p:nvSpPr>
          <p:cNvPr id="16" name="Rectangle: Folded Corner 15">
            <a:extLst>
              <a:ext uri="{FF2B5EF4-FFF2-40B4-BE49-F238E27FC236}">
                <a16:creationId xmlns:a16="http://schemas.microsoft.com/office/drawing/2014/main" id="{2476B7C1-D5D6-431E-8B93-232297468EBD}"/>
              </a:ext>
            </a:extLst>
          </p:cNvPr>
          <p:cNvSpPr/>
          <p:nvPr/>
        </p:nvSpPr>
        <p:spPr>
          <a:xfrm>
            <a:off x="6223946" y="3247312"/>
            <a:ext cx="1193157" cy="755120"/>
          </a:xfrm>
          <a:prstGeom prst="foldedCorner">
            <a:avLst/>
          </a:prstGeom>
          <a:solidFill>
            <a:srgbClr val="002060"/>
          </a:solidFill>
          <a:ln w="6350" cap="flat" cmpd="sng" algn="ctr">
            <a:solidFill>
              <a:srgbClr val="4472C4"/>
            </a:solidFill>
            <a:prstDash val="solid"/>
            <a:miter lim="800000"/>
          </a:ln>
          <a:effectLst/>
        </p:spPr>
        <p:txBody>
          <a:bodyPr vert="horz"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D</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o</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c</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k</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e</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r</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f</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i</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l</a:t>
            </a:r>
            <a:r>
              <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rPr>
              <a:t>e</a:t>
            </a:r>
          </a:p>
        </p:txBody>
      </p:sp>
      <p:sp>
        <p:nvSpPr>
          <p:cNvPr id="18" name="Rectangle: Rounded Corners 17">
            <a:extLst>
              <a:ext uri="{FF2B5EF4-FFF2-40B4-BE49-F238E27FC236}">
                <a16:creationId xmlns:a16="http://schemas.microsoft.com/office/drawing/2014/main" id="{1FAB169E-6BBD-4C5E-ABB4-E7D889828F56}"/>
              </a:ext>
            </a:extLst>
          </p:cNvPr>
          <p:cNvSpPr/>
          <p:nvPr/>
        </p:nvSpPr>
        <p:spPr>
          <a:xfrm>
            <a:off x="7887777" y="3260538"/>
            <a:ext cx="1127564" cy="741893"/>
          </a:xfrm>
          <a:prstGeom prst="roundRect">
            <a:avLst>
              <a:gd name="adj" fmla="val 7656"/>
            </a:avLst>
          </a:prstGeom>
          <a:solidFill>
            <a:srgbClr val="002060"/>
          </a:solidFill>
          <a:ln w="6350" cap="flat" cmpd="sng" algn="ctr">
            <a:solidFill>
              <a:srgbClr val="4472C4"/>
            </a:solidFill>
            <a:prstDash val="solid"/>
            <a:miter lim="800000"/>
          </a:ln>
          <a:effectLst/>
        </p:spPr>
        <p:txBody>
          <a:bodyPr vert="horz"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C</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u</a:t>
            </a: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s</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t</a:t>
            </a: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o</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I</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m</a:t>
            </a: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a</a:t>
            </a:r>
            <a:r>
              <a:rPr kumimoji="0" lang="en-DE" sz="1600" b="0" i="0" u="none" strike="noStrike" kern="0" cap="none" spc="0" normalizeH="0" baseline="0" noProof="0" dirty="0">
                <a:ln>
                  <a:noFill/>
                </a:ln>
                <a:solidFill>
                  <a:schemeClr val="bg2"/>
                </a:solidFill>
                <a:effectLst/>
                <a:uLnTx/>
                <a:uFillTx/>
                <a:latin typeface="Calibri" panose="020F0502020204030204"/>
                <a:ea typeface="+mn-ea"/>
                <a:cs typeface="+mn-cs"/>
              </a:rPr>
              <a:t>g</a:t>
            </a:r>
            <a:r>
              <a:rPr kumimoji="0" lang="en-US" sz="1600" b="0" i="0" u="none" strike="noStrike" kern="0" cap="none" spc="0" normalizeH="0" baseline="0" noProof="0" dirty="0">
                <a:ln>
                  <a:noFill/>
                </a:ln>
                <a:solidFill>
                  <a:schemeClr val="bg2"/>
                </a:solidFill>
                <a:effectLst/>
                <a:uLnTx/>
                <a:uFillTx/>
                <a:latin typeface="Calibri" panose="020F0502020204030204"/>
                <a:ea typeface="+mn-ea"/>
                <a:cs typeface="+mn-cs"/>
              </a:rPr>
              <a:t>e</a:t>
            </a:r>
            <a:endParaRPr kumimoji="0" lang="de-DE" sz="1600" b="0" i="0" u="none" strike="noStrike" kern="0" cap="none" spc="0" normalizeH="0" baseline="0" noProof="0" dirty="0">
              <a:ln>
                <a:noFill/>
              </a:ln>
              <a:solidFill>
                <a:schemeClr val="bg2"/>
              </a:solidFill>
              <a:effectLst/>
              <a:uLnTx/>
              <a:uFillTx/>
              <a:latin typeface="Calibri" panose="020F0502020204030204"/>
              <a:ea typeface="+mn-ea"/>
              <a:cs typeface="+mn-cs"/>
            </a:endParaRPr>
          </a:p>
        </p:txBody>
      </p:sp>
      <p:sp>
        <p:nvSpPr>
          <p:cNvPr id="19" name="Arrow: Curved Down 18">
            <a:extLst>
              <a:ext uri="{FF2B5EF4-FFF2-40B4-BE49-F238E27FC236}">
                <a16:creationId xmlns:a16="http://schemas.microsoft.com/office/drawing/2014/main" id="{8E10FFF0-FF60-4F32-9F2C-973B11AA99AC}"/>
              </a:ext>
            </a:extLst>
          </p:cNvPr>
          <p:cNvSpPr/>
          <p:nvPr/>
        </p:nvSpPr>
        <p:spPr>
          <a:xfrm>
            <a:off x="7055901" y="2872360"/>
            <a:ext cx="1295999" cy="360718"/>
          </a:xfrm>
          <a:prstGeom prst="curvedDownArrow">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bg1"/>
              </a:solidFill>
              <a:effectLst/>
              <a:uLnTx/>
              <a:uFillTx/>
              <a:latin typeface="Arial"/>
              <a:ea typeface="+mn-ea"/>
              <a:cs typeface="Arial"/>
            </a:endParaRPr>
          </a:p>
        </p:txBody>
      </p:sp>
      <p:pic>
        <p:nvPicPr>
          <p:cNvPr id="20" name="Graphic 19" descr="Tools">
            <a:extLst>
              <a:ext uri="{FF2B5EF4-FFF2-40B4-BE49-F238E27FC236}">
                <a16:creationId xmlns:a16="http://schemas.microsoft.com/office/drawing/2014/main" id="{169049F7-B98C-4700-A1CC-E77458EBD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39" y="2933101"/>
            <a:ext cx="360718" cy="307094"/>
          </a:xfrm>
          <a:prstGeom prst="rect">
            <a:avLst/>
          </a:prstGeom>
        </p:spPr>
      </p:pic>
      <p:sp>
        <p:nvSpPr>
          <p:cNvPr id="21" name="Arrow: Right 20">
            <a:extLst>
              <a:ext uri="{FF2B5EF4-FFF2-40B4-BE49-F238E27FC236}">
                <a16:creationId xmlns:a16="http://schemas.microsoft.com/office/drawing/2014/main" id="{5DF1039E-CA69-499E-96C7-87BDC74C0CF0}"/>
              </a:ext>
            </a:extLst>
          </p:cNvPr>
          <p:cNvSpPr/>
          <p:nvPr/>
        </p:nvSpPr>
        <p:spPr>
          <a:xfrm>
            <a:off x="9215011" y="3472976"/>
            <a:ext cx="801992" cy="227927"/>
          </a:xfrm>
          <a:prstGeom prst="rightArrow">
            <a:avLst/>
          </a:prstGeom>
          <a:solidFill>
            <a:schemeClr val="bg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chemeClr val="bg1"/>
              </a:solidFill>
              <a:effectLst/>
              <a:uLnTx/>
              <a:uFillTx/>
              <a:latin typeface="Arial"/>
              <a:ea typeface="+mn-ea"/>
              <a:cs typeface="Arial"/>
            </a:endParaRPr>
          </a:p>
        </p:txBody>
      </p:sp>
    </p:spTree>
    <p:extLst>
      <p:ext uri="{BB962C8B-B14F-4D97-AF65-F5344CB8AC3E}">
        <p14:creationId xmlns:p14="http://schemas.microsoft.com/office/powerpoint/2010/main" val="190082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9791B1-FC19-DA41-823A-5F9F9166ED6B}"/>
              </a:ext>
            </a:extLst>
          </p:cNvPr>
          <p:cNvSpPr/>
          <p:nvPr/>
        </p:nvSpPr>
        <p:spPr bwMode="auto">
          <a:xfrm>
            <a:off x="3120331" y="4015631"/>
            <a:ext cx="2794244" cy="1201527"/>
          </a:xfrm>
          <a:prstGeom prst="rect">
            <a:avLst/>
          </a:prstGeom>
          <a:solidFill>
            <a:srgbClr val="0F6FFF"/>
          </a:solidFill>
          <a:ln w="19050" cap="flat" cmpd="sng" algn="ctr">
            <a:solidFill>
              <a:schemeClr val="accent4">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1333" dirty="0">
              <a:solidFill>
                <a:srgbClr val="FFFFFF"/>
              </a:solidFill>
              <a:latin typeface="HelvNeue Light for IBM" pitchFamily="34" charset="0"/>
            </a:endParaRPr>
          </a:p>
          <a:p>
            <a:pPr algn="ctr" defTabSz="1219170" fontAlgn="base">
              <a:lnSpc>
                <a:spcPct val="90000"/>
              </a:lnSpc>
              <a:spcBef>
                <a:spcPct val="0"/>
              </a:spcBef>
              <a:spcAft>
                <a:spcPct val="0"/>
              </a:spcAft>
            </a:pPr>
            <a:r>
              <a:rPr lang="en-US" sz="1600" dirty="0">
                <a:solidFill>
                  <a:srgbClr val="FFFFFF"/>
                </a:solidFill>
                <a:latin typeface="HelvNeue Light for IBM" pitchFamily="34" charset="0"/>
              </a:rPr>
              <a:t>Environment </a:t>
            </a:r>
            <a:r>
              <a:rPr lang="en-US" sz="1600" i="1" dirty="0">
                <a:solidFill>
                  <a:srgbClr val="FFFFFF"/>
                </a:solidFill>
                <a:latin typeface="HelvNeue Light for IBM" pitchFamily="34" charset="0"/>
              </a:rPr>
              <a:t>n</a:t>
            </a:r>
          </a:p>
        </p:txBody>
      </p:sp>
      <p:sp>
        <p:nvSpPr>
          <p:cNvPr id="14" name="Rectangle 13">
            <a:extLst>
              <a:ext uri="{FF2B5EF4-FFF2-40B4-BE49-F238E27FC236}">
                <a16:creationId xmlns:a16="http://schemas.microsoft.com/office/drawing/2014/main" id="{5F9E6AE8-669D-6E42-88A1-0887D3D95F83}"/>
              </a:ext>
            </a:extLst>
          </p:cNvPr>
          <p:cNvSpPr/>
          <p:nvPr/>
        </p:nvSpPr>
        <p:spPr bwMode="auto">
          <a:xfrm>
            <a:off x="2385259" y="4539583"/>
            <a:ext cx="2794244" cy="1201528"/>
          </a:xfrm>
          <a:prstGeom prst="rect">
            <a:avLst/>
          </a:prstGeom>
          <a:solidFill>
            <a:srgbClr val="0F6FFF"/>
          </a:solidFill>
          <a:ln w="19050" cap="flat" cmpd="sng" algn="ctr">
            <a:solidFill>
              <a:schemeClr val="accent4">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1333" dirty="0">
              <a:solidFill>
                <a:srgbClr val="FFFFFF"/>
              </a:solidFill>
              <a:latin typeface="HelvNeue Light for IBM" pitchFamily="34" charset="0"/>
            </a:endParaRPr>
          </a:p>
          <a:p>
            <a:pPr algn="ctr" defTabSz="1219170" fontAlgn="base">
              <a:lnSpc>
                <a:spcPct val="90000"/>
              </a:lnSpc>
              <a:spcBef>
                <a:spcPct val="0"/>
              </a:spcBef>
              <a:spcAft>
                <a:spcPct val="0"/>
              </a:spcAft>
            </a:pPr>
            <a:r>
              <a:rPr lang="en-US" sz="1600" dirty="0">
                <a:solidFill>
                  <a:srgbClr val="FFFFFF"/>
                </a:solidFill>
                <a:latin typeface="HelvNeue Light for IBM" pitchFamily="34" charset="0"/>
              </a:rPr>
              <a:t>Environment 2</a:t>
            </a:r>
          </a:p>
        </p:txBody>
      </p:sp>
      <p:sp>
        <p:nvSpPr>
          <p:cNvPr id="259" name="Rectangle">
            <a:extLst>
              <a:ext uri="{FF2B5EF4-FFF2-40B4-BE49-F238E27FC236}">
                <a16:creationId xmlns:a16="http://schemas.microsoft.com/office/drawing/2014/main" id="{1385D70A-5480-A945-8AE9-DBE03B5D8696}"/>
              </a:ext>
            </a:extLst>
          </p:cNvPr>
          <p:cNvSpPr/>
          <p:nvPr/>
        </p:nvSpPr>
        <p:spPr>
          <a:xfrm>
            <a:off x="834" y="3197"/>
            <a:ext cx="12191999" cy="1177147"/>
          </a:xfrm>
          <a:prstGeom prst="rect">
            <a:avLst/>
          </a:prstGeom>
          <a:noFill/>
          <a:ln w="3175">
            <a:miter lim="400000"/>
          </a:ln>
        </p:spPr>
        <p:txBody>
          <a:bodyPr lIns="243840" tIns="243840" rIns="25400" bIns="25400" anchor="t" anchorCtr="0"/>
          <a:lstStyle/>
          <a:p>
            <a:pPr defTabSz="1219170" fontAlgn="base">
              <a:spcBef>
                <a:spcPct val="50000"/>
              </a:spcBef>
              <a:spcAft>
                <a:spcPct val="0"/>
              </a:spcAft>
              <a:buClr>
                <a:srgbClr val="6D6E70"/>
              </a:buClr>
              <a:buSzPct val="90000"/>
              <a:defRPr/>
            </a:pPr>
            <a:r>
              <a:rPr lang="en-US" sz="3200" b="1" kern="0" dirty="0">
                <a:solidFill>
                  <a:schemeClr val="bg1"/>
                </a:solidFill>
                <a:latin typeface="+mj-lt"/>
                <a:cs typeface="Arial" pitchFamily="34" charset="0"/>
              </a:rPr>
              <a:t>Package Management with Anaconda</a:t>
            </a:r>
          </a:p>
        </p:txBody>
      </p:sp>
      <p:pic>
        <p:nvPicPr>
          <p:cNvPr id="4" name="Picture 3">
            <a:extLst>
              <a:ext uri="{FF2B5EF4-FFF2-40B4-BE49-F238E27FC236}">
                <a16:creationId xmlns:a16="http://schemas.microsoft.com/office/drawing/2014/main" id="{D6A14503-4CDA-214D-8E7F-8150CA550E79}"/>
              </a:ext>
            </a:extLst>
          </p:cNvPr>
          <p:cNvPicPr>
            <a:picLocks noChangeAspect="1"/>
          </p:cNvPicPr>
          <p:nvPr/>
        </p:nvPicPr>
        <p:blipFill rotWithShape="1">
          <a:blip r:embed="rId3"/>
          <a:srcRect b="31640"/>
          <a:stretch/>
        </p:blipFill>
        <p:spPr>
          <a:xfrm>
            <a:off x="1094575" y="1324997"/>
            <a:ext cx="4905032" cy="1960647"/>
          </a:xfrm>
          <a:prstGeom prst="flowChartDocumen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13B71BCE-ECDF-EF41-82E8-7E25186C502A}"/>
              </a:ext>
            </a:extLst>
          </p:cNvPr>
          <p:cNvCxnSpPr>
            <a:cxnSpLocks/>
          </p:cNvCxnSpPr>
          <p:nvPr/>
        </p:nvCxnSpPr>
        <p:spPr bwMode="auto">
          <a:xfrm>
            <a:off x="4532095" y="2578936"/>
            <a:ext cx="0" cy="1425227"/>
          </a:xfrm>
          <a:prstGeom prst="straightConnector1">
            <a:avLst/>
          </a:prstGeom>
          <a:ln w="12700">
            <a:solidFill>
              <a:schemeClr val="tx2">
                <a:lumMod val="50000"/>
                <a:lumOff val="50000"/>
              </a:schemeClr>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7AF52ADD-E50B-C941-9A58-FEC95CEF97BA}"/>
              </a:ext>
            </a:extLst>
          </p:cNvPr>
          <p:cNvCxnSpPr>
            <a:cxnSpLocks/>
            <a:stCxn id="6" idx="2"/>
          </p:cNvCxnSpPr>
          <p:nvPr/>
        </p:nvCxnSpPr>
        <p:spPr bwMode="auto">
          <a:xfrm>
            <a:off x="2934047" y="3585895"/>
            <a:ext cx="0" cy="1425227"/>
          </a:xfrm>
          <a:prstGeom prst="straightConnector1">
            <a:avLst/>
          </a:prstGeom>
          <a:ln w="12700">
            <a:solidFill>
              <a:schemeClr val="tx2">
                <a:lumMod val="50000"/>
                <a:lumOff val="50000"/>
              </a:schemeClr>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90A23079-03D3-874C-90D8-10FFD617A118}"/>
              </a:ext>
            </a:extLst>
          </p:cNvPr>
          <p:cNvPicPr>
            <a:picLocks noChangeAspect="1"/>
          </p:cNvPicPr>
          <p:nvPr/>
        </p:nvPicPr>
        <p:blipFill rotWithShape="1">
          <a:blip r:embed="rId3"/>
          <a:srcRect b="31640"/>
          <a:stretch/>
        </p:blipFill>
        <p:spPr>
          <a:xfrm>
            <a:off x="832825" y="1539933"/>
            <a:ext cx="4905032" cy="1960647"/>
          </a:xfrm>
          <a:prstGeom prst="flowChartDocumen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CE9A2E44-559C-6344-BC66-EDF2D134184E}"/>
              </a:ext>
            </a:extLst>
          </p:cNvPr>
          <p:cNvCxnSpPr>
            <a:cxnSpLocks/>
          </p:cNvCxnSpPr>
          <p:nvPr/>
        </p:nvCxnSpPr>
        <p:spPr bwMode="auto">
          <a:xfrm>
            <a:off x="3653857" y="3123752"/>
            <a:ext cx="0" cy="1425227"/>
          </a:xfrm>
          <a:prstGeom prst="straightConnector1">
            <a:avLst/>
          </a:prstGeom>
          <a:ln w="12700">
            <a:solidFill>
              <a:schemeClr val="tx2">
                <a:lumMod val="50000"/>
                <a:lumOff val="50000"/>
              </a:schemeClr>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BD70E861-969E-394C-A3D1-7A8388F1691E}"/>
              </a:ext>
            </a:extLst>
          </p:cNvPr>
          <p:cNvPicPr>
            <a:picLocks noChangeAspect="1"/>
          </p:cNvPicPr>
          <p:nvPr/>
        </p:nvPicPr>
        <p:blipFill rotWithShape="1">
          <a:blip r:embed="rId3"/>
          <a:srcRect b="31640"/>
          <a:stretch/>
        </p:blipFill>
        <p:spPr>
          <a:xfrm>
            <a:off x="481531" y="1754869"/>
            <a:ext cx="4905032" cy="1960647"/>
          </a:xfrm>
          <a:prstGeom prst="flowChartDocumen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7B883D07-12BF-014E-AAA0-D87BECEFD768}"/>
              </a:ext>
            </a:extLst>
          </p:cNvPr>
          <p:cNvSpPr/>
          <p:nvPr/>
        </p:nvSpPr>
        <p:spPr bwMode="auto">
          <a:xfrm>
            <a:off x="1446212" y="5063732"/>
            <a:ext cx="3182616" cy="1425227"/>
          </a:xfrm>
          <a:prstGeom prst="rect">
            <a:avLst/>
          </a:prstGeom>
          <a:solidFill>
            <a:srgbClr val="0F6FFF"/>
          </a:solidFill>
          <a:ln w="19050" cap="flat" cmpd="sng" algn="ctr">
            <a:solidFill>
              <a:schemeClr val="accent4">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1333" dirty="0">
              <a:solidFill>
                <a:srgbClr val="FFFFFF"/>
              </a:solidFill>
              <a:latin typeface="HelvNeue Light for IBM" pitchFamily="34" charset="0"/>
            </a:endParaRPr>
          </a:p>
          <a:p>
            <a:pPr algn="ctr" defTabSz="1219170" fontAlgn="base">
              <a:lnSpc>
                <a:spcPct val="90000"/>
              </a:lnSpc>
              <a:spcBef>
                <a:spcPct val="0"/>
              </a:spcBef>
              <a:spcAft>
                <a:spcPct val="0"/>
              </a:spcAft>
            </a:pPr>
            <a:r>
              <a:rPr lang="en-US" sz="1600" dirty="0">
                <a:solidFill>
                  <a:srgbClr val="FFFFFF"/>
                </a:solidFill>
                <a:latin typeface="HelvNeue Light for IBM" pitchFamily="34" charset="0"/>
              </a:rPr>
              <a:t>Environment 1</a:t>
            </a:r>
          </a:p>
        </p:txBody>
      </p:sp>
      <p:sp>
        <p:nvSpPr>
          <p:cNvPr id="16" name="Rectangle 15">
            <a:extLst>
              <a:ext uri="{FF2B5EF4-FFF2-40B4-BE49-F238E27FC236}">
                <a16:creationId xmlns:a16="http://schemas.microsoft.com/office/drawing/2014/main" id="{C07075E3-6D85-8D49-BB64-F7FE9D4949CA}"/>
              </a:ext>
            </a:extLst>
          </p:cNvPr>
          <p:cNvSpPr/>
          <p:nvPr/>
        </p:nvSpPr>
        <p:spPr bwMode="auto">
          <a:xfrm>
            <a:off x="1650188" y="5523901"/>
            <a:ext cx="2606681" cy="3599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933" dirty="0">
              <a:solidFill>
                <a:srgbClr val="FFFFFF"/>
              </a:solidFill>
              <a:latin typeface="HelvNeue Light for IBM" pitchFamily="34" charset="0"/>
            </a:endParaRPr>
          </a:p>
          <a:p>
            <a:pPr algn="ctr" defTabSz="1219170" fontAlgn="base">
              <a:lnSpc>
                <a:spcPct val="90000"/>
              </a:lnSpc>
              <a:spcBef>
                <a:spcPct val="0"/>
              </a:spcBef>
              <a:spcAft>
                <a:spcPct val="0"/>
              </a:spcAft>
            </a:pPr>
            <a:r>
              <a:rPr lang="en-US" sz="1333" dirty="0">
                <a:solidFill>
                  <a:srgbClr val="FFFFFF"/>
                </a:solidFill>
                <a:latin typeface="HelvNeue Light for IBM" pitchFamily="34" charset="0"/>
              </a:rPr>
              <a:t>Hardware Configuration</a:t>
            </a:r>
          </a:p>
        </p:txBody>
      </p:sp>
      <p:sp>
        <p:nvSpPr>
          <p:cNvPr id="17" name="Rectangle 16">
            <a:extLst>
              <a:ext uri="{FF2B5EF4-FFF2-40B4-BE49-F238E27FC236}">
                <a16:creationId xmlns:a16="http://schemas.microsoft.com/office/drawing/2014/main" id="{67B241FF-5CC1-7144-A124-DC2437F85B83}"/>
              </a:ext>
            </a:extLst>
          </p:cNvPr>
          <p:cNvSpPr/>
          <p:nvPr/>
        </p:nvSpPr>
        <p:spPr bwMode="auto">
          <a:xfrm>
            <a:off x="1667109" y="5936115"/>
            <a:ext cx="2606681" cy="3599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defTabSz="1219170" fontAlgn="base">
              <a:lnSpc>
                <a:spcPct val="90000"/>
              </a:lnSpc>
              <a:spcBef>
                <a:spcPct val="0"/>
              </a:spcBef>
              <a:spcAft>
                <a:spcPct val="0"/>
              </a:spcAft>
            </a:pPr>
            <a:endParaRPr lang="en-US" sz="933" dirty="0">
              <a:solidFill>
                <a:srgbClr val="FFFFFF"/>
              </a:solidFill>
              <a:latin typeface="HelvNeue Light for IBM" pitchFamily="34" charset="0"/>
            </a:endParaRPr>
          </a:p>
          <a:p>
            <a:pPr algn="ctr" defTabSz="1219170" fontAlgn="base">
              <a:lnSpc>
                <a:spcPct val="90000"/>
              </a:lnSpc>
              <a:spcBef>
                <a:spcPct val="0"/>
              </a:spcBef>
              <a:spcAft>
                <a:spcPct val="0"/>
              </a:spcAft>
            </a:pPr>
            <a:r>
              <a:rPr lang="en-US" sz="1333" dirty="0">
                <a:solidFill>
                  <a:srgbClr val="FFFFFF"/>
                </a:solidFill>
                <a:latin typeface="HelvNeue Light for IBM" pitchFamily="34" charset="0"/>
              </a:rPr>
              <a:t>Software Configuration</a:t>
            </a:r>
          </a:p>
        </p:txBody>
      </p:sp>
      <p:cxnSp>
        <p:nvCxnSpPr>
          <p:cNvPr id="20" name="Straight Arrow Connector 19">
            <a:extLst>
              <a:ext uri="{FF2B5EF4-FFF2-40B4-BE49-F238E27FC236}">
                <a16:creationId xmlns:a16="http://schemas.microsoft.com/office/drawing/2014/main" id="{8CE31C3A-A2EE-D541-A12D-2B486A3149C2}"/>
              </a:ext>
            </a:extLst>
          </p:cNvPr>
          <p:cNvCxnSpPr>
            <a:cxnSpLocks/>
          </p:cNvCxnSpPr>
          <p:nvPr/>
        </p:nvCxnSpPr>
        <p:spPr bwMode="auto">
          <a:xfrm flipH="1">
            <a:off x="4273791" y="6141268"/>
            <a:ext cx="3747096" cy="0"/>
          </a:xfrm>
          <a:prstGeom prst="straightConnector1">
            <a:avLst/>
          </a:prstGeom>
          <a:ln w="12700">
            <a:solidFill>
              <a:schemeClr val="tx1"/>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789C927B-3CD6-1945-B8AF-78954AB58846}"/>
              </a:ext>
            </a:extLst>
          </p:cNvPr>
          <p:cNvCxnSpPr>
            <a:cxnSpLocks/>
          </p:cNvCxnSpPr>
          <p:nvPr/>
        </p:nvCxnSpPr>
        <p:spPr bwMode="auto">
          <a:xfrm flipH="1">
            <a:off x="5179503" y="5517274"/>
            <a:ext cx="2841384" cy="6628"/>
          </a:xfrm>
          <a:prstGeom prst="straightConnector1">
            <a:avLst/>
          </a:prstGeom>
          <a:ln w="12700">
            <a:solidFill>
              <a:schemeClr val="tx1"/>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4FE41D9E-67E1-114A-AEE9-5731833A78C1}"/>
              </a:ext>
            </a:extLst>
          </p:cNvPr>
          <p:cNvCxnSpPr>
            <a:cxnSpLocks/>
          </p:cNvCxnSpPr>
          <p:nvPr/>
        </p:nvCxnSpPr>
        <p:spPr bwMode="auto">
          <a:xfrm flipH="1">
            <a:off x="5914575" y="4866471"/>
            <a:ext cx="2106312" cy="0"/>
          </a:xfrm>
          <a:prstGeom prst="straightConnector1">
            <a:avLst/>
          </a:prstGeom>
          <a:ln w="12700">
            <a:solidFill>
              <a:schemeClr val="tx1"/>
            </a:solidFill>
            <a:prstDash val="sysDash"/>
            <a:headEnd type="triangle"/>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C62DC544-6770-C64D-BB26-076BFF7A5FC6}"/>
              </a:ext>
            </a:extLst>
          </p:cNvPr>
          <p:cNvSpPr txBox="1"/>
          <p:nvPr/>
        </p:nvSpPr>
        <p:spPr>
          <a:xfrm>
            <a:off x="7594170" y="1348356"/>
            <a:ext cx="4597831" cy="954300"/>
          </a:xfrm>
          <a:prstGeom prst="rect">
            <a:avLst/>
          </a:prstGeom>
          <a:noFill/>
        </p:spPr>
        <p:txBody>
          <a:bodyPr wrap="square" rtlCol="0">
            <a:spAutoFit/>
          </a:bodyPr>
          <a:lstStyle/>
          <a:p>
            <a:pPr marL="457189" indent="-457189">
              <a:buAutoNum type="arabicPeriod"/>
            </a:pPr>
            <a:r>
              <a:rPr lang="en-US" sz="1867" i="1" dirty="0">
                <a:solidFill>
                  <a:schemeClr val="bg1"/>
                </a:solidFill>
              </a:rPr>
              <a:t>Watson Studio Notebook</a:t>
            </a:r>
          </a:p>
          <a:p>
            <a:pPr marL="457189" indent="-457189">
              <a:buAutoNum type="arabicPeriod"/>
            </a:pPr>
            <a:r>
              <a:rPr lang="en-US" sz="1867" i="1" dirty="0">
                <a:solidFill>
                  <a:schemeClr val="bg1"/>
                </a:solidFill>
              </a:rPr>
              <a:t>Watson Studio Environment</a:t>
            </a:r>
          </a:p>
          <a:p>
            <a:pPr marL="457189" indent="-457189">
              <a:buAutoNum type="arabicPeriod"/>
            </a:pPr>
            <a:r>
              <a:rPr lang="en-US" sz="1867" i="1" dirty="0">
                <a:solidFill>
                  <a:schemeClr val="bg1"/>
                </a:solidFill>
              </a:rPr>
              <a:t>Anaconda Repository</a:t>
            </a:r>
          </a:p>
        </p:txBody>
      </p:sp>
      <p:sp>
        <p:nvSpPr>
          <p:cNvPr id="30" name="Connector 29">
            <a:extLst>
              <a:ext uri="{FF2B5EF4-FFF2-40B4-BE49-F238E27FC236}">
                <a16:creationId xmlns:a16="http://schemas.microsoft.com/office/drawing/2014/main" id="{20D69FD8-1E75-3B44-A50E-138E091FF21D}"/>
              </a:ext>
            </a:extLst>
          </p:cNvPr>
          <p:cNvSpPr/>
          <p:nvPr/>
        </p:nvSpPr>
        <p:spPr bwMode="auto">
          <a:xfrm>
            <a:off x="276248" y="1582773"/>
            <a:ext cx="467032" cy="429872"/>
          </a:xfrm>
          <a:prstGeom prst="flowChartConnec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algn="ctr" defTabSz="1219170" fontAlgn="base">
              <a:lnSpc>
                <a:spcPct val="90000"/>
              </a:lnSpc>
              <a:spcBef>
                <a:spcPct val="0"/>
              </a:spcBef>
              <a:spcAft>
                <a:spcPct val="0"/>
              </a:spcAft>
            </a:pPr>
            <a:r>
              <a:rPr lang="en-US" sz="2667" dirty="0">
                <a:solidFill>
                  <a:srgbClr val="FFFFFF"/>
                </a:solidFill>
                <a:latin typeface="HelvNeue Light for IBM" pitchFamily="34" charset="0"/>
              </a:rPr>
              <a:t>1</a:t>
            </a:r>
          </a:p>
        </p:txBody>
      </p:sp>
      <p:sp>
        <p:nvSpPr>
          <p:cNvPr id="32" name="Connector 31">
            <a:extLst>
              <a:ext uri="{FF2B5EF4-FFF2-40B4-BE49-F238E27FC236}">
                <a16:creationId xmlns:a16="http://schemas.microsoft.com/office/drawing/2014/main" id="{4088309A-64E8-A143-ACA2-700E4A938438}"/>
              </a:ext>
            </a:extLst>
          </p:cNvPr>
          <p:cNvSpPr/>
          <p:nvPr/>
        </p:nvSpPr>
        <p:spPr bwMode="auto">
          <a:xfrm>
            <a:off x="5643609" y="3796243"/>
            <a:ext cx="467032" cy="429872"/>
          </a:xfrm>
          <a:prstGeom prst="flowChartConnec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algn="ctr" defTabSz="1219170" fontAlgn="base">
              <a:lnSpc>
                <a:spcPct val="90000"/>
              </a:lnSpc>
              <a:spcBef>
                <a:spcPct val="0"/>
              </a:spcBef>
              <a:spcAft>
                <a:spcPct val="0"/>
              </a:spcAft>
            </a:pPr>
            <a:r>
              <a:rPr lang="en-US" sz="2667" dirty="0">
                <a:solidFill>
                  <a:srgbClr val="FFFFFF"/>
                </a:solidFill>
                <a:latin typeface="HelvNeue Light for IBM" pitchFamily="34" charset="0"/>
              </a:rPr>
              <a:t>2</a:t>
            </a:r>
          </a:p>
        </p:txBody>
      </p:sp>
      <p:sp>
        <p:nvSpPr>
          <p:cNvPr id="33" name="Connector 32">
            <a:extLst>
              <a:ext uri="{FF2B5EF4-FFF2-40B4-BE49-F238E27FC236}">
                <a16:creationId xmlns:a16="http://schemas.microsoft.com/office/drawing/2014/main" id="{C3818895-CDEE-3F4D-BE49-7CF4D8B3818A}"/>
              </a:ext>
            </a:extLst>
          </p:cNvPr>
          <p:cNvSpPr/>
          <p:nvPr/>
        </p:nvSpPr>
        <p:spPr bwMode="auto">
          <a:xfrm>
            <a:off x="7376313" y="3669977"/>
            <a:ext cx="467032" cy="429872"/>
          </a:xfrm>
          <a:prstGeom prst="flowChartConnector">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algn="ctr" defTabSz="1219170" fontAlgn="base">
              <a:lnSpc>
                <a:spcPct val="90000"/>
              </a:lnSpc>
              <a:spcBef>
                <a:spcPct val="0"/>
              </a:spcBef>
              <a:spcAft>
                <a:spcPct val="0"/>
              </a:spcAft>
            </a:pPr>
            <a:r>
              <a:rPr lang="en-US" sz="2667" dirty="0">
                <a:solidFill>
                  <a:srgbClr val="FFFFFF"/>
                </a:solidFill>
                <a:latin typeface="HelvNeue Light for IBM" pitchFamily="34" charset="0"/>
              </a:rPr>
              <a:t>3</a:t>
            </a:r>
          </a:p>
        </p:txBody>
      </p:sp>
      <p:grpSp>
        <p:nvGrpSpPr>
          <p:cNvPr id="22" name="Group 21">
            <a:extLst>
              <a:ext uri="{FF2B5EF4-FFF2-40B4-BE49-F238E27FC236}">
                <a16:creationId xmlns:a16="http://schemas.microsoft.com/office/drawing/2014/main" id="{3E87DE28-DE11-A142-A33E-5CBB4A8BC74D}"/>
              </a:ext>
            </a:extLst>
          </p:cNvPr>
          <p:cNvGrpSpPr/>
          <p:nvPr/>
        </p:nvGrpSpPr>
        <p:grpSpPr>
          <a:xfrm>
            <a:off x="8020887" y="2913038"/>
            <a:ext cx="3855805" cy="3575921"/>
            <a:chOff x="4668443" y="782517"/>
            <a:chExt cx="3756601" cy="3483918"/>
          </a:xfrm>
        </p:grpSpPr>
        <p:sp>
          <p:nvSpPr>
            <p:cNvPr id="23" name="Rectangle 22">
              <a:extLst>
                <a:ext uri="{FF2B5EF4-FFF2-40B4-BE49-F238E27FC236}">
                  <a16:creationId xmlns:a16="http://schemas.microsoft.com/office/drawing/2014/main" id="{9137046B-FC9E-9C4F-BAE2-750C4F59200C}"/>
                </a:ext>
              </a:extLst>
            </p:cNvPr>
            <p:cNvSpPr/>
            <p:nvPr/>
          </p:nvSpPr>
          <p:spPr>
            <a:xfrm>
              <a:off x="4668443" y="1574390"/>
              <a:ext cx="3756601" cy="2692045"/>
            </a:xfrm>
            <a:prstGeom prst="rect">
              <a:avLst/>
            </a:prstGeom>
            <a:solidFill>
              <a:schemeClr val="tx1">
                <a:lumMod val="85000"/>
                <a:lumOff val="15000"/>
              </a:schemeClr>
            </a:solidFill>
            <a:ln>
              <a:solidFill>
                <a:schemeClr val="bg2"/>
              </a:solidFill>
              <a:prstDash val="dash"/>
            </a:ln>
          </p:spPr>
          <p:txBody>
            <a:bodyPr wrap="square" lIns="0" tIns="0" rIns="0" bIns="0" rtlCol="0" anchor="ctr">
              <a:noAutofit/>
            </a:bodyPr>
            <a:lstStyle/>
            <a:p>
              <a:pPr algn="ctr"/>
              <a:endParaRPr lang="en-US" sz="533" dirty="0" err="1">
                <a:solidFill>
                  <a:srgbClr val="FFFFFF"/>
                </a:solidFill>
                <a:latin typeface="Arial"/>
                <a:cs typeface="Arial"/>
              </a:endParaRPr>
            </a:p>
          </p:txBody>
        </p:sp>
        <p:grpSp>
          <p:nvGrpSpPr>
            <p:cNvPr id="26" name="Group 25">
              <a:extLst>
                <a:ext uri="{FF2B5EF4-FFF2-40B4-BE49-F238E27FC236}">
                  <a16:creationId xmlns:a16="http://schemas.microsoft.com/office/drawing/2014/main" id="{EC9CEF27-C912-1C40-94D9-D8E574087C44}"/>
                </a:ext>
              </a:extLst>
            </p:cNvPr>
            <p:cNvGrpSpPr/>
            <p:nvPr/>
          </p:nvGrpSpPr>
          <p:grpSpPr>
            <a:xfrm>
              <a:off x="4926878" y="782517"/>
              <a:ext cx="3366654" cy="3329794"/>
              <a:chOff x="5179562" y="1089645"/>
              <a:chExt cx="3366654" cy="3329794"/>
            </a:xfrm>
          </p:grpSpPr>
          <p:cxnSp>
            <p:nvCxnSpPr>
              <p:cNvPr id="28" name="Straight Connector 27">
                <a:extLst>
                  <a:ext uri="{FF2B5EF4-FFF2-40B4-BE49-F238E27FC236}">
                    <a16:creationId xmlns:a16="http://schemas.microsoft.com/office/drawing/2014/main" id="{BAD66DFE-17A2-4E4D-B0D3-527102D8FE58}"/>
                  </a:ext>
                </a:extLst>
              </p:cNvPr>
              <p:cNvCxnSpPr>
                <a:cxnSpLocks/>
                <a:stCxn id="53" idx="0"/>
              </p:cNvCxnSpPr>
              <p:nvPr/>
            </p:nvCxnSpPr>
            <p:spPr>
              <a:xfrm flipH="1" flipV="1">
                <a:off x="8160924" y="2400093"/>
                <a:ext cx="1" cy="1694979"/>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D6F3077-6448-F44C-AC70-831DDBA59E7C}"/>
                  </a:ext>
                </a:extLst>
              </p:cNvPr>
              <p:cNvCxnSpPr>
                <a:cxnSpLocks/>
              </p:cNvCxnSpPr>
              <p:nvPr/>
            </p:nvCxnSpPr>
            <p:spPr>
              <a:xfrm flipH="1">
                <a:off x="7093323" y="2400092"/>
                <a:ext cx="1067602"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490D718-EDC7-E44E-9953-3049D6726075}"/>
                  </a:ext>
                </a:extLst>
              </p:cNvPr>
              <p:cNvCxnSpPr>
                <a:cxnSpLocks/>
              </p:cNvCxnSpPr>
              <p:nvPr/>
            </p:nvCxnSpPr>
            <p:spPr>
              <a:xfrm flipH="1">
                <a:off x="5569526" y="3638037"/>
                <a:ext cx="2591398" cy="18182"/>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B677F7E-35EB-E24A-BAFD-2C669444D72A}"/>
                  </a:ext>
                </a:extLst>
              </p:cNvPr>
              <p:cNvCxnSpPr>
                <a:cxnSpLocks/>
                <a:stCxn id="48" idx="0"/>
              </p:cNvCxnSpPr>
              <p:nvPr/>
            </p:nvCxnSpPr>
            <p:spPr>
              <a:xfrm flipV="1">
                <a:off x="5574199" y="3638039"/>
                <a:ext cx="0" cy="38524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0711EA7-0F18-8C44-A647-17B6945CD18E}"/>
                  </a:ext>
                </a:extLst>
              </p:cNvPr>
              <p:cNvCxnSpPr>
                <a:cxnSpLocks/>
                <a:stCxn id="40" idx="0"/>
                <a:endCxn id="54" idx="0"/>
              </p:cNvCxnSpPr>
              <p:nvPr/>
            </p:nvCxnSpPr>
            <p:spPr>
              <a:xfrm>
                <a:off x="6831105" y="1198071"/>
                <a:ext cx="21895" cy="2321982"/>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37" name="Rounded Rectangle 36">
                <a:extLst>
                  <a:ext uri="{FF2B5EF4-FFF2-40B4-BE49-F238E27FC236}">
                    <a16:creationId xmlns:a16="http://schemas.microsoft.com/office/drawing/2014/main" id="{2A5D2EBC-5D68-A44E-B421-97A67B6AD7E5}"/>
                  </a:ext>
                </a:extLst>
              </p:cNvPr>
              <p:cNvSpPr/>
              <p:nvPr/>
            </p:nvSpPr>
            <p:spPr>
              <a:xfrm>
                <a:off x="6313394" y="1089645"/>
                <a:ext cx="779929" cy="192734"/>
              </a:xfrm>
              <a:prstGeom prst="roundRect">
                <a:avLst/>
              </a:prstGeom>
              <a:solidFill>
                <a:srgbClr val="A46CFF"/>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38" name="Rounded Rectangle 37">
                <a:extLst>
                  <a:ext uri="{FF2B5EF4-FFF2-40B4-BE49-F238E27FC236}">
                    <a16:creationId xmlns:a16="http://schemas.microsoft.com/office/drawing/2014/main" id="{C9BB52FF-4A6B-E64E-85CF-4774515BDF18}"/>
                  </a:ext>
                </a:extLst>
              </p:cNvPr>
              <p:cNvSpPr/>
              <p:nvPr/>
            </p:nvSpPr>
            <p:spPr>
              <a:xfrm>
                <a:off x="6367181" y="1129985"/>
                <a:ext cx="779929" cy="192734"/>
              </a:xfrm>
              <a:prstGeom prst="roundRect">
                <a:avLst/>
              </a:prstGeom>
              <a:solidFill>
                <a:srgbClr val="893DFC"/>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39" name="Rounded Rectangle 38">
                <a:extLst>
                  <a:ext uri="{FF2B5EF4-FFF2-40B4-BE49-F238E27FC236}">
                    <a16:creationId xmlns:a16="http://schemas.microsoft.com/office/drawing/2014/main" id="{BDCA6B73-3C86-9D4C-9DE7-C7DD74EA2284}"/>
                  </a:ext>
                </a:extLst>
              </p:cNvPr>
              <p:cNvSpPr/>
              <p:nvPr/>
            </p:nvSpPr>
            <p:spPr>
              <a:xfrm>
                <a:off x="6441140" y="1170327"/>
                <a:ext cx="779929" cy="192734"/>
              </a:xfrm>
              <a:prstGeom prst="roundRect">
                <a:avLst/>
              </a:prstGeom>
              <a:solidFill>
                <a:srgbClr val="6928C5"/>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40" name="TextBox 39">
                <a:extLst>
                  <a:ext uri="{FF2B5EF4-FFF2-40B4-BE49-F238E27FC236}">
                    <a16:creationId xmlns:a16="http://schemas.microsoft.com/office/drawing/2014/main" id="{A3AC4466-86BA-0D48-91D6-9AA1F3877672}"/>
                  </a:ext>
                </a:extLst>
              </p:cNvPr>
              <p:cNvSpPr txBox="1"/>
              <p:nvPr/>
            </p:nvSpPr>
            <p:spPr>
              <a:xfrm>
                <a:off x="6441140" y="1198071"/>
                <a:ext cx="779929" cy="169857"/>
              </a:xfrm>
              <a:prstGeom prst="rect">
                <a:avLst/>
              </a:prstGeom>
              <a:noFill/>
            </p:spPr>
            <p:txBody>
              <a:bodyPr wrap="square" rtlCol="0">
                <a:spAutoFit/>
              </a:bodyPr>
              <a:lstStyle/>
              <a:p>
                <a:pPr algn="ctr"/>
                <a:r>
                  <a:rPr lang="en-US" sz="533" dirty="0">
                    <a:solidFill>
                      <a:schemeClr val="bg2"/>
                    </a:solidFill>
                  </a:rPr>
                  <a:t>CLIENT</a:t>
                </a:r>
              </a:p>
            </p:txBody>
          </p:sp>
          <p:sp>
            <p:nvSpPr>
              <p:cNvPr id="41" name="Rounded Rectangle 40">
                <a:extLst>
                  <a:ext uri="{FF2B5EF4-FFF2-40B4-BE49-F238E27FC236}">
                    <a16:creationId xmlns:a16="http://schemas.microsoft.com/office/drawing/2014/main" id="{061197E9-2C5F-9349-85D4-50DF142C1F9D}"/>
                  </a:ext>
                </a:extLst>
              </p:cNvPr>
              <p:cNvSpPr/>
              <p:nvPr/>
            </p:nvSpPr>
            <p:spPr>
              <a:xfrm>
                <a:off x="6441140" y="1950256"/>
                <a:ext cx="779929" cy="192734"/>
              </a:xfrm>
              <a:prstGeom prst="roundRect">
                <a:avLst/>
              </a:prstGeom>
              <a:solidFill>
                <a:srgbClr val="0143CE"/>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42" name="TextBox 41">
                <a:extLst>
                  <a:ext uri="{FF2B5EF4-FFF2-40B4-BE49-F238E27FC236}">
                    <a16:creationId xmlns:a16="http://schemas.microsoft.com/office/drawing/2014/main" id="{2AAFCC89-0232-5645-8975-3EFCFF9D4F36}"/>
                  </a:ext>
                </a:extLst>
              </p:cNvPr>
              <p:cNvSpPr txBox="1"/>
              <p:nvPr/>
            </p:nvSpPr>
            <p:spPr>
              <a:xfrm>
                <a:off x="6441141" y="1960741"/>
                <a:ext cx="779928" cy="169857"/>
              </a:xfrm>
              <a:prstGeom prst="rect">
                <a:avLst/>
              </a:prstGeom>
              <a:noFill/>
            </p:spPr>
            <p:txBody>
              <a:bodyPr wrap="square" rtlCol="0">
                <a:spAutoFit/>
              </a:bodyPr>
              <a:lstStyle/>
              <a:p>
                <a:pPr algn="ctr"/>
                <a:r>
                  <a:rPr lang="en-US" sz="533" dirty="0">
                    <a:solidFill>
                      <a:schemeClr val="bg2"/>
                    </a:solidFill>
                  </a:rPr>
                  <a:t>NGINX PROXY</a:t>
                </a:r>
              </a:p>
            </p:txBody>
          </p:sp>
          <p:sp>
            <p:nvSpPr>
              <p:cNvPr id="43" name="Rounded Rectangle 42">
                <a:extLst>
                  <a:ext uri="{FF2B5EF4-FFF2-40B4-BE49-F238E27FC236}">
                    <a16:creationId xmlns:a16="http://schemas.microsoft.com/office/drawing/2014/main" id="{4A0E3FD0-998A-2A4E-97A1-798D56B5A141}"/>
                  </a:ext>
                </a:extLst>
              </p:cNvPr>
              <p:cNvSpPr/>
              <p:nvPr/>
            </p:nvSpPr>
            <p:spPr>
              <a:xfrm>
                <a:off x="6441140" y="2322216"/>
                <a:ext cx="779929" cy="192734"/>
              </a:xfrm>
              <a:prstGeom prst="roundRect">
                <a:avLst/>
              </a:prstGeom>
              <a:solidFill>
                <a:srgbClr val="0143CE"/>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44" name="TextBox 43">
                <a:extLst>
                  <a:ext uri="{FF2B5EF4-FFF2-40B4-BE49-F238E27FC236}">
                    <a16:creationId xmlns:a16="http://schemas.microsoft.com/office/drawing/2014/main" id="{E83372E8-A1F9-5848-9D67-A8CC9D534CC0}"/>
                  </a:ext>
                </a:extLst>
              </p:cNvPr>
              <p:cNvSpPr txBox="1"/>
              <p:nvPr/>
            </p:nvSpPr>
            <p:spPr>
              <a:xfrm>
                <a:off x="6394648" y="2332701"/>
                <a:ext cx="881808" cy="169857"/>
              </a:xfrm>
              <a:prstGeom prst="rect">
                <a:avLst/>
              </a:prstGeom>
              <a:noFill/>
            </p:spPr>
            <p:txBody>
              <a:bodyPr wrap="square" rtlCol="0">
                <a:spAutoFit/>
              </a:bodyPr>
              <a:lstStyle/>
              <a:p>
                <a:pPr algn="ctr"/>
                <a:r>
                  <a:rPr lang="en-US" sz="533" dirty="0">
                    <a:solidFill>
                      <a:schemeClr val="bg2"/>
                    </a:solidFill>
                  </a:rPr>
                  <a:t>INTERNAL PROXY</a:t>
                </a:r>
              </a:p>
            </p:txBody>
          </p:sp>
          <p:sp>
            <p:nvSpPr>
              <p:cNvPr id="45" name="Rounded Rectangle 44">
                <a:extLst>
                  <a:ext uri="{FF2B5EF4-FFF2-40B4-BE49-F238E27FC236}">
                    <a16:creationId xmlns:a16="http://schemas.microsoft.com/office/drawing/2014/main" id="{A9984121-F2B2-5646-B136-D882CD744904}"/>
                  </a:ext>
                </a:extLst>
              </p:cNvPr>
              <p:cNvSpPr/>
              <p:nvPr/>
            </p:nvSpPr>
            <p:spPr>
              <a:xfrm>
                <a:off x="6441140" y="2663178"/>
                <a:ext cx="779929" cy="489793"/>
              </a:xfrm>
              <a:prstGeom prst="roundRect">
                <a:avLst/>
              </a:prstGeom>
              <a:solidFill>
                <a:srgbClr val="0143CE"/>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46" name="TextBox 45">
                <a:extLst>
                  <a:ext uri="{FF2B5EF4-FFF2-40B4-BE49-F238E27FC236}">
                    <a16:creationId xmlns:a16="http://schemas.microsoft.com/office/drawing/2014/main" id="{2657E1B9-6B92-E44E-904C-D3BBCF5B33A2}"/>
                  </a:ext>
                </a:extLst>
              </p:cNvPr>
              <p:cNvSpPr txBox="1"/>
              <p:nvPr/>
            </p:nvSpPr>
            <p:spPr>
              <a:xfrm>
                <a:off x="6450485" y="2820357"/>
                <a:ext cx="770584" cy="169857"/>
              </a:xfrm>
              <a:prstGeom prst="rect">
                <a:avLst/>
              </a:prstGeom>
              <a:noFill/>
            </p:spPr>
            <p:txBody>
              <a:bodyPr wrap="square" rtlCol="0">
                <a:spAutoFit/>
              </a:bodyPr>
              <a:lstStyle/>
              <a:p>
                <a:pPr algn="ctr"/>
                <a:r>
                  <a:rPr lang="en-US" sz="533" dirty="0">
                    <a:solidFill>
                      <a:schemeClr val="bg2"/>
                    </a:solidFill>
                  </a:rPr>
                  <a:t>REPO API</a:t>
                </a:r>
              </a:p>
            </p:txBody>
          </p:sp>
          <p:sp>
            <p:nvSpPr>
              <p:cNvPr id="47" name="Rounded Rectangle 46">
                <a:extLst>
                  <a:ext uri="{FF2B5EF4-FFF2-40B4-BE49-F238E27FC236}">
                    <a16:creationId xmlns:a16="http://schemas.microsoft.com/office/drawing/2014/main" id="{FA6D7BB7-4038-F643-BE37-4E47351D04F2}"/>
                  </a:ext>
                </a:extLst>
              </p:cNvPr>
              <p:cNvSpPr/>
              <p:nvPr/>
            </p:nvSpPr>
            <p:spPr>
              <a:xfrm>
                <a:off x="5179562" y="3929646"/>
                <a:ext cx="779929" cy="489793"/>
              </a:xfrm>
              <a:prstGeom prst="roundRect">
                <a:avLst/>
              </a:prstGeom>
              <a:solidFill>
                <a:srgbClr val="0143CE"/>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48" name="TextBox 47">
                <a:extLst>
                  <a:ext uri="{FF2B5EF4-FFF2-40B4-BE49-F238E27FC236}">
                    <a16:creationId xmlns:a16="http://schemas.microsoft.com/office/drawing/2014/main" id="{6B86AD6C-458A-E84A-97D5-2FEB5F3A72C6}"/>
                  </a:ext>
                </a:extLst>
              </p:cNvPr>
              <p:cNvSpPr txBox="1"/>
              <p:nvPr/>
            </p:nvSpPr>
            <p:spPr>
              <a:xfrm>
                <a:off x="5188907" y="4023286"/>
                <a:ext cx="770584" cy="329656"/>
              </a:xfrm>
              <a:prstGeom prst="rect">
                <a:avLst/>
              </a:prstGeom>
              <a:noFill/>
            </p:spPr>
            <p:txBody>
              <a:bodyPr wrap="square" rtlCol="0">
                <a:spAutoFit/>
              </a:bodyPr>
              <a:lstStyle/>
              <a:p>
                <a:pPr algn="ctr"/>
                <a:r>
                  <a:rPr lang="en-US" sz="533" dirty="0">
                    <a:solidFill>
                      <a:schemeClr val="bg2"/>
                    </a:solidFill>
                  </a:rPr>
                  <a:t>DISPATCHER</a:t>
                </a:r>
              </a:p>
              <a:p>
                <a:pPr algn="ctr"/>
                <a:endParaRPr lang="en-US" sz="533" dirty="0">
                  <a:solidFill>
                    <a:schemeClr val="bg2"/>
                  </a:solidFill>
                </a:endParaRPr>
              </a:p>
              <a:p>
                <a:pPr algn="ctr"/>
                <a:r>
                  <a:rPr lang="en-US" sz="533" dirty="0">
                    <a:solidFill>
                      <a:schemeClr val="bg2"/>
                    </a:solidFill>
                  </a:rPr>
                  <a:t>SCHEDULER</a:t>
                </a:r>
              </a:p>
            </p:txBody>
          </p:sp>
          <p:sp>
            <p:nvSpPr>
              <p:cNvPr id="49" name="Can 48">
                <a:extLst>
                  <a:ext uri="{FF2B5EF4-FFF2-40B4-BE49-F238E27FC236}">
                    <a16:creationId xmlns:a16="http://schemas.microsoft.com/office/drawing/2014/main" id="{A3F6BD0D-A481-6B49-9FBA-E7B65843B605}"/>
                  </a:ext>
                </a:extLst>
              </p:cNvPr>
              <p:cNvSpPr/>
              <p:nvPr/>
            </p:nvSpPr>
            <p:spPr>
              <a:xfrm>
                <a:off x="7721843" y="2743408"/>
                <a:ext cx="770584" cy="348711"/>
              </a:xfrm>
              <a:prstGeom prst="can">
                <a:avLst/>
              </a:prstGeom>
              <a:solidFill>
                <a:srgbClr val="A46CFF"/>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50" name="TextBox 49">
                <a:extLst>
                  <a:ext uri="{FF2B5EF4-FFF2-40B4-BE49-F238E27FC236}">
                    <a16:creationId xmlns:a16="http://schemas.microsoft.com/office/drawing/2014/main" id="{70CAF8A2-4B41-B94A-B088-CB82802185AB}"/>
                  </a:ext>
                </a:extLst>
              </p:cNvPr>
              <p:cNvSpPr txBox="1"/>
              <p:nvPr/>
            </p:nvSpPr>
            <p:spPr>
              <a:xfrm>
                <a:off x="7721843" y="2879036"/>
                <a:ext cx="770584" cy="169857"/>
              </a:xfrm>
              <a:prstGeom prst="rect">
                <a:avLst/>
              </a:prstGeom>
              <a:noFill/>
            </p:spPr>
            <p:txBody>
              <a:bodyPr wrap="square" rtlCol="0">
                <a:spAutoFit/>
              </a:bodyPr>
              <a:lstStyle/>
              <a:p>
                <a:pPr algn="ctr"/>
                <a:r>
                  <a:rPr lang="en-US" sz="533" dirty="0">
                    <a:solidFill>
                      <a:schemeClr val="bg2"/>
                    </a:solidFill>
                  </a:rPr>
                  <a:t>FILE SYSTEM</a:t>
                </a:r>
              </a:p>
            </p:txBody>
          </p:sp>
          <p:cxnSp>
            <p:nvCxnSpPr>
              <p:cNvPr id="51" name="Straight Connector 50">
                <a:extLst>
                  <a:ext uri="{FF2B5EF4-FFF2-40B4-BE49-F238E27FC236}">
                    <a16:creationId xmlns:a16="http://schemas.microsoft.com/office/drawing/2014/main" id="{1BDD4820-DADC-8C47-9778-F6D66ED4DD2A}"/>
                  </a:ext>
                </a:extLst>
              </p:cNvPr>
              <p:cNvCxnSpPr>
                <a:cxnSpLocks/>
              </p:cNvCxnSpPr>
              <p:nvPr/>
            </p:nvCxnSpPr>
            <p:spPr>
              <a:xfrm flipH="1">
                <a:off x="5179562" y="4180810"/>
                <a:ext cx="2981363"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52" name="Rounded Rectangle 51">
                <a:extLst>
                  <a:ext uri="{FF2B5EF4-FFF2-40B4-BE49-F238E27FC236}">
                    <a16:creationId xmlns:a16="http://schemas.microsoft.com/office/drawing/2014/main" id="{988E72DC-8967-AD40-A50F-DDE6C4CF55C9}"/>
                  </a:ext>
                </a:extLst>
              </p:cNvPr>
              <p:cNvSpPr/>
              <p:nvPr/>
            </p:nvSpPr>
            <p:spPr>
              <a:xfrm>
                <a:off x="7766287" y="4075512"/>
                <a:ext cx="779929" cy="175434"/>
              </a:xfrm>
              <a:prstGeom prst="roundRect">
                <a:avLst/>
              </a:prstGeom>
              <a:solidFill>
                <a:srgbClr val="0143CE"/>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53" name="TextBox 52">
                <a:extLst>
                  <a:ext uri="{FF2B5EF4-FFF2-40B4-BE49-F238E27FC236}">
                    <a16:creationId xmlns:a16="http://schemas.microsoft.com/office/drawing/2014/main" id="{2FF6BA38-7C7F-1B41-9456-E6009F4C0381}"/>
                  </a:ext>
                </a:extLst>
              </p:cNvPr>
              <p:cNvSpPr txBox="1"/>
              <p:nvPr/>
            </p:nvSpPr>
            <p:spPr>
              <a:xfrm>
                <a:off x="7775632" y="4095072"/>
                <a:ext cx="770584" cy="169857"/>
              </a:xfrm>
              <a:prstGeom prst="rect">
                <a:avLst/>
              </a:prstGeom>
              <a:noFill/>
            </p:spPr>
            <p:txBody>
              <a:bodyPr wrap="square" rtlCol="0">
                <a:spAutoFit/>
              </a:bodyPr>
              <a:lstStyle/>
              <a:p>
                <a:pPr algn="ctr"/>
                <a:r>
                  <a:rPr lang="en-US" sz="533" dirty="0">
                    <a:solidFill>
                      <a:schemeClr val="bg2"/>
                    </a:solidFill>
                  </a:rPr>
                  <a:t>WORKERS</a:t>
                </a:r>
              </a:p>
            </p:txBody>
          </p:sp>
          <p:sp>
            <p:nvSpPr>
              <p:cNvPr id="54" name="Can 53">
                <a:extLst>
                  <a:ext uri="{FF2B5EF4-FFF2-40B4-BE49-F238E27FC236}">
                    <a16:creationId xmlns:a16="http://schemas.microsoft.com/office/drawing/2014/main" id="{7925F62F-0A0E-A84A-B89A-FF8B48346768}"/>
                  </a:ext>
                </a:extLst>
              </p:cNvPr>
              <p:cNvSpPr/>
              <p:nvPr/>
            </p:nvSpPr>
            <p:spPr>
              <a:xfrm>
                <a:off x="6467708" y="3432875"/>
                <a:ext cx="770584" cy="348711"/>
              </a:xfrm>
              <a:prstGeom prst="can">
                <a:avLst/>
              </a:prstGeom>
              <a:solidFill>
                <a:srgbClr val="A46CFF"/>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55" name="TextBox 54">
                <a:extLst>
                  <a:ext uri="{FF2B5EF4-FFF2-40B4-BE49-F238E27FC236}">
                    <a16:creationId xmlns:a16="http://schemas.microsoft.com/office/drawing/2014/main" id="{797D3373-E11D-B746-B1DC-42A39BB1ECA5}"/>
                  </a:ext>
                </a:extLst>
              </p:cNvPr>
              <p:cNvSpPr txBox="1"/>
              <p:nvPr/>
            </p:nvSpPr>
            <p:spPr>
              <a:xfrm>
                <a:off x="6467708" y="3568502"/>
                <a:ext cx="770584" cy="169857"/>
              </a:xfrm>
              <a:prstGeom prst="rect">
                <a:avLst/>
              </a:prstGeom>
              <a:noFill/>
            </p:spPr>
            <p:txBody>
              <a:bodyPr wrap="square" rtlCol="0">
                <a:spAutoFit/>
              </a:bodyPr>
              <a:lstStyle/>
              <a:p>
                <a:pPr algn="ctr"/>
                <a:r>
                  <a:rPr lang="en-US" sz="533" dirty="0">
                    <a:solidFill>
                      <a:schemeClr val="bg2"/>
                    </a:solidFill>
                  </a:rPr>
                  <a:t>POSTGRES</a:t>
                </a:r>
              </a:p>
            </p:txBody>
          </p:sp>
          <p:sp>
            <p:nvSpPr>
              <p:cNvPr id="56" name="Can 55">
                <a:extLst>
                  <a:ext uri="{FF2B5EF4-FFF2-40B4-BE49-F238E27FC236}">
                    <a16:creationId xmlns:a16="http://schemas.microsoft.com/office/drawing/2014/main" id="{BABE8DFA-F853-C840-850A-C9A64C7E8952}"/>
                  </a:ext>
                </a:extLst>
              </p:cNvPr>
              <p:cNvSpPr/>
              <p:nvPr/>
            </p:nvSpPr>
            <p:spPr>
              <a:xfrm>
                <a:off x="6467708" y="4000097"/>
                <a:ext cx="770584" cy="348711"/>
              </a:xfrm>
              <a:prstGeom prst="can">
                <a:avLst/>
              </a:prstGeom>
              <a:solidFill>
                <a:srgbClr val="A46CFF"/>
              </a:solidFill>
            </p:spPr>
            <p:txBody>
              <a:bodyPr wrap="square" lIns="0" tIns="0" rIns="0" bIns="0" rtlCol="0" anchor="ctr">
                <a:noAutofit/>
              </a:bodyPr>
              <a:lstStyle/>
              <a:p>
                <a:pPr algn="ctr"/>
                <a:endParaRPr lang="en-US" sz="533" dirty="0" err="1">
                  <a:solidFill>
                    <a:srgbClr val="FFFFFF"/>
                  </a:solidFill>
                  <a:latin typeface="Arial"/>
                  <a:cs typeface="Arial"/>
                </a:endParaRPr>
              </a:p>
            </p:txBody>
          </p:sp>
          <p:sp>
            <p:nvSpPr>
              <p:cNvPr id="57" name="TextBox 56">
                <a:extLst>
                  <a:ext uri="{FF2B5EF4-FFF2-40B4-BE49-F238E27FC236}">
                    <a16:creationId xmlns:a16="http://schemas.microsoft.com/office/drawing/2014/main" id="{2E0679EF-A635-1148-AB68-9AE99EE1D202}"/>
                  </a:ext>
                </a:extLst>
              </p:cNvPr>
              <p:cNvSpPr txBox="1"/>
              <p:nvPr/>
            </p:nvSpPr>
            <p:spPr>
              <a:xfrm>
                <a:off x="6467708" y="4135726"/>
                <a:ext cx="770584" cy="169857"/>
              </a:xfrm>
              <a:prstGeom prst="rect">
                <a:avLst/>
              </a:prstGeom>
              <a:noFill/>
            </p:spPr>
            <p:txBody>
              <a:bodyPr wrap="square" rtlCol="0">
                <a:spAutoFit/>
              </a:bodyPr>
              <a:lstStyle/>
              <a:p>
                <a:pPr algn="ctr"/>
                <a:r>
                  <a:rPr lang="en-US" sz="533" dirty="0">
                    <a:solidFill>
                      <a:schemeClr val="bg2"/>
                    </a:solidFill>
                  </a:rPr>
                  <a:t>REDIS</a:t>
                </a:r>
              </a:p>
            </p:txBody>
          </p:sp>
          <p:sp>
            <p:nvSpPr>
              <p:cNvPr id="58" name="TextBox 57">
                <a:extLst>
                  <a:ext uri="{FF2B5EF4-FFF2-40B4-BE49-F238E27FC236}">
                    <a16:creationId xmlns:a16="http://schemas.microsoft.com/office/drawing/2014/main" id="{C17FD347-CD39-1B44-8FE8-1B0FA18E3AC9}"/>
                  </a:ext>
                </a:extLst>
              </p:cNvPr>
              <p:cNvSpPr txBox="1"/>
              <p:nvPr/>
            </p:nvSpPr>
            <p:spPr>
              <a:xfrm rot="16200000">
                <a:off x="6513652" y="1591306"/>
                <a:ext cx="459470" cy="169857"/>
              </a:xfrm>
              <a:prstGeom prst="rect">
                <a:avLst/>
              </a:prstGeom>
              <a:noFill/>
            </p:spPr>
            <p:txBody>
              <a:bodyPr wrap="none" rtlCol="0">
                <a:spAutoFit/>
              </a:bodyPr>
              <a:lstStyle/>
              <a:p>
                <a:r>
                  <a:rPr lang="en-US" sz="533" dirty="0">
                    <a:solidFill>
                      <a:schemeClr val="bg2"/>
                    </a:solidFill>
                  </a:rPr>
                  <a:t>Requests</a:t>
                </a:r>
              </a:p>
            </p:txBody>
          </p:sp>
        </p:grpSp>
      </p:grpSp>
      <p:pic>
        <p:nvPicPr>
          <p:cNvPr id="59" name="Picture 58">
            <a:extLst>
              <a:ext uri="{FF2B5EF4-FFF2-40B4-BE49-F238E27FC236}">
                <a16:creationId xmlns:a16="http://schemas.microsoft.com/office/drawing/2014/main" id="{7B11045B-667F-5646-AC4C-6B0737780FFB}"/>
              </a:ext>
            </a:extLst>
          </p:cNvPr>
          <p:cNvPicPr>
            <a:picLocks noChangeAspect="1"/>
          </p:cNvPicPr>
          <p:nvPr/>
        </p:nvPicPr>
        <p:blipFill>
          <a:blip r:embed="rId4"/>
          <a:stretch>
            <a:fillRect/>
          </a:stretch>
        </p:blipFill>
        <p:spPr>
          <a:xfrm>
            <a:off x="8032500" y="3993578"/>
            <a:ext cx="1394949" cy="237141"/>
          </a:xfrm>
          <a:prstGeom prst="rect">
            <a:avLst/>
          </a:prstGeom>
        </p:spPr>
      </p:pic>
      <p:sp>
        <p:nvSpPr>
          <p:cNvPr id="60" name="Rectangle 59">
            <a:extLst>
              <a:ext uri="{FF2B5EF4-FFF2-40B4-BE49-F238E27FC236}">
                <a16:creationId xmlns:a16="http://schemas.microsoft.com/office/drawing/2014/main" id="{B7951487-C563-9045-ADDE-AE2F2F01EEDE}"/>
              </a:ext>
            </a:extLst>
          </p:cNvPr>
          <p:cNvSpPr/>
          <p:nvPr/>
        </p:nvSpPr>
        <p:spPr>
          <a:xfrm>
            <a:off x="1" y="6580167"/>
            <a:ext cx="1806905" cy="215444"/>
          </a:xfrm>
          <a:prstGeom prst="rect">
            <a:avLst/>
          </a:prstGeom>
        </p:spPr>
        <p:txBody>
          <a:bodyPr wrap="none">
            <a:spAutoFit/>
          </a:bodyPr>
          <a:lstStyle/>
          <a:p>
            <a:r>
              <a:rPr lang="en-US" sz="800" dirty="0">
                <a:solidFill>
                  <a:srgbClr val="D1D2D3"/>
                </a:solidFill>
                <a:latin typeface="IBM Plex Sans" panose="020B0503050203000203" pitchFamily="34" charset="0"/>
              </a:rPr>
              <a:t> © Copyright IBM Corporation 2020</a:t>
            </a:r>
            <a:endParaRPr lang="en-US" sz="800" dirty="0">
              <a:latin typeface="IBM Plex Sans" panose="020B0503050203000203" pitchFamily="34" charset="0"/>
            </a:endParaRPr>
          </a:p>
        </p:txBody>
      </p:sp>
    </p:spTree>
    <p:extLst>
      <p:ext uri="{BB962C8B-B14F-4D97-AF65-F5344CB8AC3E}">
        <p14:creationId xmlns:p14="http://schemas.microsoft.com/office/powerpoint/2010/main" val="46561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400" b="1" dirty="0"/>
              <a:t>Starting environments</a:t>
            </a:r>
          </a:p>
          <a:p>
            <a:pPr marL="573612" lvl="1" indent="-342900">
              <a:buFont typeface="Arial" panose="020B0604020202020204" pitchFamily="34" charset="0"/>
              <a:buChar char="•"/>
            </a:pPr>
            <a:r>
              <a:rPr lang="en-US" sz="1734" dirty="0"/>
              <a:t>When you first open an asset (for example, a notebook), it opens in the </a:t>
            </a:r>
            <a:r>
              <a:rPr lang="en-US" sz="1734" i="1" dirty="0"/>
              <a:t>default</a:t>
            </a:r>
            <a:r>
              <a:rPr lang="en-US" sz="1734" dirty="0"/>
              <a:t> environment</a:t>
            </a:r>
          </a:p>
          <a:p>
            <a:pPr marL="573612" lvl="1" indent="-342900">
              <a:buFont typeface="Arial" panose="020B0604020202020204" pitchFamily="34" charset="0"/>
              <a:buChar char="•"/>
            </a:pPr>
            <a:r>
              <a:rPr lang="en-US" sz="1734" dirty="0"/>
              <a:t>To change the associated environment, make sure the notebook is not running</a:t>
            </a:r>
          </a:p>
          <a:p>
            <a:pPr marL="573612" lvl="1" indent="-342900">
              <a:buFont typeface="Arial" panose="020B0604020202020204" pitchFamily="34" charset="0"/>
              <a:buChar char="•"/>
            </a:pPr>
            <a:r>
              <a:rPr lang="en-US" sz="1734" dirty="0"/>
              <a:t>Next startup will load the new environment</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334867" y="6142543"/>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IBM Plex Sans"/>
                <a:ea typeface="+mn-ea"/>
                <a:cs typeface="+mn-cs"/>
              </a:rPr>
              <a:t>Demo</a:t>
            </a:r>
          </a:p>
        </p:txBody>
      </p:sp>
      <p:pic>
        <p:nvPicPr>
          <p:cNvPr id="5" name="Picture 4">
            <a:extLst>
              <a:ext uri="{FF2B5EF4-FFF2-40B4-BE49-F238E27FC236}">
                <a16:creationId xmlns:a16="http://schemas.microsoft.com/office/drawing/2014/main" id="{C9688B86-9E44-48B6-802A-757A0F73B360}"/>
              </a:ext>
            </a:extLst>
          </p:cNvPr>
          <p:cNvPicPr>
            <a:picLocks noChangeAspect="1"/>
          </p:cNvPicPr>
          <p:nvPr/>
        </p:nvPicPr>
        <p:blipFill>
          <a:blip r:embed="rId3"/>
          <a:stretch>
            <a:fillRect/>
          </a:stretch>
        </p:blipFill>
        <p:spPr>
          <a:xfrm>
            <a:off x="5744389" y="1933903"/>
            <a:ext cx="5840660" cy="3338532"/>
          </a:xfrm>
          <a:prstGeom prst="rect">
            <a:avLst/>
          </a:prstGeom>
        </p:spPr>
      </p:pic>
      <p:sp>
        <p:nvSpPr>
          <p:cNvPr id="9" name="Oval 8">
            <a:extLst>
              <a:ext uri="{FF2B5EF4-FFF2-40B4-BE49-F238E27FC236}">
                <a16:creationId xmlns:a16="http://schemas.microsoft.com/office/drawing/2014/main" id="{56915F7E-BE64-4FDC-8BAC-C870EC9D28E3}"/>
              </a:ext>
            </a:extLst>
          </p:cNvPr>
          <p:cNvSpPr/>
          <p:nvPr/>
        </p:nvSpPr>
        <p:spPr>
          <a:xfrm>
            <a:off x="10426262" y="4677103"/>
            <a:ext cx="1158787" cy="378373"/>
          </a:xfrm>
          <a:prstGeom prst="ellips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Oval 9">
            <a:extLst>
              <a:ext uri="{FF2B5EF4-FFF2-40B4-BE49-F238E27FC236}">
                <a16:creationId xmlns:a16="http://schemas.microsoft.com/office/drawing/2014/main" id="{58CB8253-008B-42E5-86A3-FDBB1A00D0DF}"/>
              </a:ext>
            </a:extLst>
          </p:cNvPr>
          <p:cNvSpPr/>
          <p:nvPr/>
        </p:nvSpPr>
        <p:spPr>
          <a:xfrm>
            <a:off x="11098924" y="3349132"/>
            <a:ext cx="315311" cy="378373"/>
          </a:xfrm>
          <a:prstGeom prst="ellipse">
            <a:avLst/>
          </a:prstGeom>
          <a:ln>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Oval 11">
            <a:extLst>
              <a:ext uri="{FF2B5EF4-FFF2-40B4-BE49-F238E27FC236}">
                <a16:creationId xmlns:a16="http://schemas.microsoft.com/office/drawing/2014/main" id="{E40EEF55-EBA4-4DF0-9B10-50A18EC66DA2}"/>
              </a:ext>
            </a:extLst>
          </p:cNvPr>
          <p:cNvSpPr/>
          <p:nvPr/>
        </p:nvSpPr>
        <p:spPr>
          <a:xfrm>
            <a:off x="10515600" y="4677103"/>
            <a:ext cx="898635" cy="378373"/>
          </a:xfrm>
          <a:prstGeom prst="ellipse">
            <a:avLst/>
          </a:prstGeom>
          <a:ln>
            <a:solidFill>
              <a:srgbClr val="0070C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81808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User roles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a:t>
            </a:fld>
            <a:endParaRPr lang="en-US">
              <a:solidFill>
                <a:srgbClr val="000000"/>
              </a:solidFill>
              <a:latin typeface="IBM Plex Sans"/>
            </a:endParaRPr>
          </a:p>
        </p:txBody>
      </p:sp>
      <p:sp>
        <p:nvSpPr>
          <p:cNvPr id="7" name="Text Placeholder 6"/>
          <p:cNvSpPr>
            <a:spLocks noGrp="1"/>
          </p:cNvSpPr>
          <p:nvPr>
            <p:ph type="body" sz="quarter" idx="14"/>
          </p:nvPr>
        </p:nvSpPr>
        <p:spPr>
          <a:xfrm>
            <a:off x="178645" y="1332104"/>
            <a:ext cx="5709920" cy="3201244"/>
          </a:xfrm>
        </p:spPr>
        <p:txBody>
          <a:bodyPr/>
          <a:lstStyle/>
          <a:p>
            <a:pPr marL="342900" indent="-342900">
              <a:buFont typeface="Arial" panose="020B0604020202020204" pitchFamily="34" charset="0"/>
              <a:buChar char="•"/>
            </a:pPr>
            <a:r>
              <a:rPr lang="en-US" sz="2400" b="1" dirty="0"/>
              <a:t>Cloud Pak for Data supports </a:t>
            </a:r>
            <a:r>
              <a:rPr lang="en-US" sz="2400" b="1" i="1" dirty="0"/>
              <a:t>platform</a:t>
            </a:r>
            <a:r>
              <a:rPr lang="en-US" sz="2400" b="1" dirty="0"/>
              <a:t> and </a:t>
            </a:r>
            <a:r>
              <a:rPr lang="en-US" sz="2400" b="1" i="1" dirty="0"/>
              <a:t>Project/Deployment Spaces</a:t>
            </a:r>
            <a:r>
              <a:rPr lang="en-US" sz="2400" b="1" dirty="0"/>
              <a:t> user roles</a:t>
            </a:r>
          </a:p>
          <a:p>
            <a:pPr marL="342900" indent="-342900">
              <a:buFont typeface="Arial" panose="020B0604020202020204" pitchFamily="34" charset="0"/>
              <a:buChar char="•"/>
            </a:pPr>
            <a:r>
              <a:rPr lang="en-US" sz="2400" b="1" dirty="0"/>
              <a:t>Platform roles</a:t>
            </a:r>
          </a:p>
          <a:p>
            <a:pPr marL="573612" lvl="1" indent="-342900">
              <a:buFont typeface="Arial" panose="020B0604020202020204" pitchFamily="34" charset="0"/>
              <a:buChar char="•"/>
            </a:pPr>
            <a:r>
              <a:rPr lang="en-US" sz="2134" dirty="0"/>
              <a:t>Predefined, new roles can be created – select from available permissions</a:t>
            </a:r>
          </a:p>
          <a:p>
            <a:pPr marL="573612" lvl="1" indent="-342900">
              <a:buFont typeface="Arial" panose="020B0604020202020204" pitchFamily="34" charset="0"/>
              <a:buChar char="•"/>
            </a:pPr>
            <a:r>
              <a:rPr lang="en-US" sz="2134" dirty="0"/>
              <a:t>Can be assigned to users or groups</a:t>
            </a:r>
          </a:p>
          <a:p>
            <a:pPr marL="342900" indent="-342900">
              <a:buFont typeface="Arial" panose="020B0604020202020204" pitchFamily="34" charset="0"/>
              <a:buChar char="•"/>
            </a:pPr>
            <a:r>
              <a:rPr lang="en-US" sz="2400" b="1" dirty="0"/>
              <a:t>Projects and Deployment Spaces</a:t>
            </a:r>
          </a:p>
          <a:p>
            <a:pPr marL="573612" lvl="1" indent="-342900">
              <a:buFont typeface="Arial" panose="020B0604020202020204" pitchFamily="34" charset="0"/>
              <a:buChar char="•"/>
            </a:pPr>
            <a:r>
              <a:rPr lang="en-US" sz="2134" dirty="0"/>
              <a:t>Admin, Editor, Viewer</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99C439BE-BCD6-4138-BB19-DD9E515C4FEB}"/>
              </a:ext>
            </a:extLst>
          </p:cNvPr>
          <p:cNvSpPr txBox="1"/>
          <p:nvPr/>
        </p:nvSpPr>
        <p:spPr>
          <a:xfrm>
            <a:off x="8612774" y="1196942"/>
            <a:ext cx="811441" cy="369332"/>
          </a:xfrm>
          <a:prstGeom prst="rect">
            <a:avLst/>
          </a:prstGeom>
          <a:noFill/>
        </p:spPr>
        <p:txBody>
          <a:bodyPr wrap="none" rtlCol="0">
            <a:spAutoFit/>
          </a:bodyPr>
          <a:lstStyle/>
          <a:p>
            <a:r>
              <a:rPr lang="en-US" b="1" i="1" dirty="0"/>
              <a:t>Demo</a:t>
            </a:r>
          </a:p>
        </p:txBody>
      </p:sp>
      <p:pic>
        <p:nvPicPr>
          <p:cNvPr id="9" name="Picture 8">
            <a:extLst>
              <a:ext uri="{FF2B5EF4-FFF2-40B4-BE49-F238E27FC236}">
                <a16:creationId xmlns:a16="http://schemas.microsoft.com/office/drawing/2014/main" id="{1C4DEA39-A2EA-496B-8FA5-7FF899DE54AA}"/>
              </a:ext>
            </a:extLst>
          </p:cNvPr>
          <p:cNvPicPr>
            <a:picLocks noChangeAspect="1"/>
          </p:cNvPicPr>
          <p:nvPr/>
        </p:nvPicPr>
        <p:blipFill>
          <a:blip r:embed="rId3"/>
          <a:stretch>
            <a:fillRect/>
          </a:stretch>
        </p:blipFill>
        <p:spPr>
          <a:xfrm>
            <a:off x="6474480" y="1916953"/>
            <a:ext cx="5088030" cy="3574739"/>
          </a:xfrm>
          <a:prstGeom prst="rect">
            <a:avLst/>
          </a:prstGeom>
        </p:spPr>
      </p:pic>
    </p:spTree>
    <p:extLst>
      <p:ext uri="{BB962C8B-B14F-4D97-AF65-F5344CB8AC3E}">
        <p14:creationId xmlns:p14="http://schemas.microsoft.com/office/powerpoint/2010/main" val="296079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07" y="214944"/>
            <a:ext cx="6077471" cy="853440"/>
          </a:xfrm>
        </p:spPr>
        <p:txBody>
          <a:bodyPr/>
          <a:lstStyle/>
          <a:p>
            <a:r>
              <a:rPr lang="en-US" dirty="0"/>
              <a:t>Collaboration and Git Integration</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30</a:t>
            </a:fld>
            <a:endParaRPr lang="en-US">
              <a:solidFill>
                <a:srgbClr val="000000"/>
              </a:solidFill>
              <a:latin typeface="IBM Plex Sans"/>
            </a:endParaRPr>
          </a:p>
        </p:txBody>
      </p:sp>
      <p:sp>
        <p:nvSpPr>
          <p:cNvPr id="7" name="Text Placeholder 6"/>
          <p:cNvSpPr>
            <a:spLocks noGrp="1"/>
          </p:cNvSpPr>
          <p:nvPr>
            <p:ph type="body" sz="quarter" idx="14"/>
          </p:nvPr>
        </p:nvSpPr>
        <p:spPr>
          <a:xfrm>
            <a:off x="201706" y="1192344"/>
            <a:ext cx="5709920" cy="4662979"/>
          </a:xfrm>
        </p:spPr>
        <p:txBody>
          <a:bodyPr/>
          <a:lstStyle/>
          <a:p>
            <a:pPr marL="380990" indent="-380990">
              <a:buFont typeface="Arial" panose="020B0604020202020204" pitchFamily="34" charset="0"/>
              <a:buChar char="•"/>
            </a:pPr>
            <a:r>
              <a:rPr lang="en-US" dirty="0"/>
              <a:t>Watson Studio provides </a:t>
            </a:r>
            <a:r>
              <a:rPr lang="en-US" b="1" dirty="0"/>
              <a:t>3 options </a:t>
            </a:r>
            <a:r>
              <a:rPr lang="en-US" dirty="0"/>
              <a:t>of collaboration and Git integration</a:t>
            </a:r>
          </a:p>
          <a:p>
            <a:pPr marL="380990" indent="-380990">
              <a:buFont typeface="Arial" panose="020B0604020202020204" pitchFamily="34" charset="0"/>
              <a:buChar char="•"/>
            </a:pPr>
            <a:endParaRPr lang="en-US" sz="1333" dirty="0"/>
          </a:p>
          <a:p>
            <a:pPr marL="611702" lvl="1" indent="-380990">
              <a:buFont typeface="Arial" panose="020B0604020202020204" pitchFamily="34" charset="0"/>
              <a:buChar char="•"/>
            </a:pPr>
            <a:r>
              <a:rPr lang="en-US" b="1" dirty="0"/>
              <a:t>Option 1: local collaboration</a:t>
            </a:r>
          </a:p>
          <a:p>
            <a:pPr marL="910144" lvl="2" indent="-380990">
              <a:buFont typeface="Arial" panose="020B0604020202020204" pitchFamily="34" charset="0"/>
              <a:buChar char="•"/>
            </a:pPr>
            <a:r>
              <a:rPr lang="en-US" dirty="0"/>
              <a:t>No Git integration</a:t>
            </a:r>
          </a:p>
          <a:p>
            <a:pPr marL="910144" lvl="2" indent="-380990">
              <a:buFont typeface="Arial" panose="020B0604020202020204" pitchFamily="34" charset="0"/>
              <a:buChar char="•"/>
            </a:pPr>
            <a:r>
              <a:rPr lang="en-US" dirty="0"/>
              <a:t>One copy of all assets</a:t>
            </a:r>
          </a:p>
          <a:p>
            <a:pPr marL="910144" lvl="2" indent="-380990">
              <a:buFont typeface="Arial" panose="020B0604020202020204" pitchFamily="34" charset="0"/>
              <a:buChar char="•"/>
            </a:pPr>
            <a:r>
              <a:rPr lang="en-US" dirty="0"/>
              <a:t>Assets are locked during edit, and changes are immediately available to collaborators</a:t>
            </a:r>
          </a:p>
          <a:p>
            <a:pPr marL="910144" lvl="2" indent="-380990">
              <a:buFont typeface="Arial" panose="020B0604020202020204" pitchFamily="34" charset="0"/>
              <a:buChar char="•"/>
            </a:pPr>
            <a:r>
              <a:rPr lang="en-US" dirty="0"/>
              <a:t>No merge necessary</a:t>
            </a:r>
          </a:p>
          <a:p>
            <a:pPr marL="910144" lvl="2" indent="-380990">
              <a:buFont typeface="Arial" panose="020B0604020202020204" pitchFamily="34" charset="0"/>
              <a:buChar char="•"/>
            </a:pPr>
            <a:r>
              <a:rPr lang="en-US" dirty="0"/>
              <a:t>Versioning: default support in IDEs (notebooks)</a:t>
            </a:r>
          </a:p>
          <a:p>
            <a:pPr marL="611702" lvl="1" indent="-380990">
              <a:buFont typeface="Arial" panose="020B0604020202020204" pitchFamily="34" charset="0"/>
              <a:buChar char="•"/>
            </a:pPr>
            <a:endParaRPr lang="en-US" dirty="0"/>
          </a:p>
          <a:p>
            <a:pPr marL="910144" lvl="2" indent="-380990">
              <a:buFont typeface="Arial" panose="020B0604020202020204" pitchFamily="34" charset="0"/>
              <a:buChar char="•"/>
            </a:pPr>
            <a:endParaRPr lang="en-US" dirty="0"/>
          </a:p>
          <a:p>
            <a:pPr lvl="2" indent="0">
              <a:buNone/>
            </a:pPr>
            <a:endParaRPr lang="en-US" dirty="0"/>
          </a:p>
          <a:p>
            <a:pPr lvl="1" indent="0">
              <a:buNone/>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6096000" y="0"/>
            <a:ext cx="6077472" cy="6858000"/>
          </a:xfrm>
          <a:prstGeom prst="rect">
            <a:avLst/>
          </a:prstGeom>
          <a:solidFill>
            <a:schemeClr val="bg2"/>
          </a:solidFill>
        </p:spPr>
        <p:txBody>
          <a:bodyPr wrap="square" lIns="0" tIns="0" rIns="0" bIns="0" rtlCol="0" anchor="ctr">
            <a:noAutofit/>
          </a:bodyPr>
          <a:lstStyle/>
          <a:p>
            <a:pPr algn="ctr" defTabSz="914377">
              <a:defRPr/>
            </a:pPr>
            <a:r>
              <a:rPr lang="en-US" sz="1600" dirty="0">
                <a:solidFill>
                  <a:srgbClr val="FFFFFF"/>
                </a:solidFill>
                <a:latin typeface="Arial"/>
                <a:cs typeface="Arial"/>
              </a:rPr>
              <a:t>Under</a:t>
            </a:r>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9" name="Text Placeholder 6">
            <a:extLst>
              <a:ext uri="{FF2B5EF4-FFF2-40B4-BE49-F238E27FC236}">
                <a16:creationId xmlns:a16="http://schemas.microsoft.com/office/drawing/2014/main" id="{08A9473F-1C6C-4FEB-AC59-4011590997FE}"/>
              </a:ext>
            </a:extLst>
          </p:cNvPr>
          <p:cNvSpPr txBox="1">
            <a:spLocks/>
          </p:cNvSpPr>
          <p:nvPr/>
        </p:nvSpPr>
        <p:spPr>
          <a:xfrm>
            <a:off x="6464749" y="1779949"/>
            <a:ext cx="5422452" cy="483823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spcBef>
                <a:spcPts val="1467"/>
              </a:spcBef>
              <a:buFont typeface="+mj-lt"/>
              <a:buAutoNum type="arabicPeriod"/>
              <a:defRPr/>
            </a:pPr>
            <a:endParaRPr lang="en-US" sz="2133" dirty="0">
              <a:solidFill>
                <a:srgbClr val="000000"/>
              </a:solidFill>
              <a:latin typeface="IBM Plex Sans"/>
            </a:endParaRPr>
          </a:p>
          <a:p>
            <a:pPr marL="611702" lvl="1" indent="-380990" defTabSz="609585">
              <a:spcBef>
                <a:spcPts val="1467"/>
              </a:spcBef>
              <a:buFont typeface="Arial" panose="020B0604020202020204" pitchFamily="34" charset="0"/>
              <a:buChar char="•"/>
              <a:defRPr/>
            </a:pPr>
            <a:endParaRPr lang="en-US" sz="1867" b="1" dirty="0">
              <a:solidFill>
                <a:srgbClr val="000000"/>
              </a:solidFill>
              <a:latin typeface="IBM Plex Sans"/>
            </a:endParaRPr>
          </a:p>
          <a:p>
            <a:pPr defTabSz="609585">
              <a:spcBef>
                <a:spcPts val="1467"/>
              </a:spcBef>
              <a:defRPr/>
            </a:pPr>
            <a:endParaRPr lang="en-US" sz="2133" dirty="0">
              <a:solidFill>
                <a:srgbClr val="000000"/>
              </a:solidFill>
              <a:latin typeface="IBM Plex Sans"/>
            </a:endParaRPr>
          </a:p>
        </p:txBody>
      </p:sp>
      <p:sp>
        <p:nvSpPr>
          <p:cNvPr id="11" name="TextBox 10">
            <a:extLst>
              <a:ext uri="{FF2B5EF4-FFF2-40B4-BE49-F238E27FC236}">
                <a16:creationId xmlns:a16="http://schemas.microsoft.com/office/drawing/2014/main" id="{91707C63-9221-452F-9660-CE05B649BF1B}"/>
              </a:ext>
            </a:extLst>
          </p:cNvPr>
          <p:cNvSpPr txBox="1"/>
          <p:nvPr/>
        </p:nvSpPr>
        <p:spPr>
          <a:xfrm>
            <a:off x="8296371" y="2208434"/>
            <a:ext cx="2057687" cy="297454"/>
          </a:xfrm>
          <a:prstGeom prst="rect">
            <a:avLst/>
          </a:prstGeom>
          <a:noFill/>
        </p:spPr>
        <p:txBody>
          <a:bodyPr wrap="square" rtlCol="0">
            <a:spAutoFit/>
          </a:bodyPr>
          <a:lstStyle/>
          <a:p>
            <a:pPr algn="ctr" defTabSz="914377"/>
            <a:r>
              <a:rPr lang="en-US" sz="1333" b="1" dirty="0">
                <a:solidFill>
                  <a:srgbClr val="000000"/>
                </a:solidFill>
                <a:latin typeface="IBM Plex Sans"/>
              </a:rPr>
              <a:t>Project assets: 1 copy</a:t>
            </a:r>
          </a:p>
        </p:txBody>
      </p:sp>
      <p:sp>
        <p:nvSpPr>
          <p:cNvPr id="12" name="Rectangle: Rounded Corners 11">
            <a:extLst>
              <a:ext uri="{FF2B5EF4-FFF2-40B4-BE49-F238E27FC236}">
                <a16:creationId xmlns:a16="http://schemas.microsoft.com/office/drawing/2014/main" id="{50485EFA-CA6E-4AF4-9A91-50871DB676D3}"/>
              </a:ext>
            </a:extLst>
          </p:cNvPr>
          <p:cNvSpPr/>
          <p:nvPr/>
        </p:nvSpPr>
        <p:spPr>
          <a:xfrm>
            <a:off x="8280918" y="2125867"/>
            <a:ext cx="2153609" cy="2679908"/>
          </a:xfrm>
          <a:prstGeom prst="roundRect">
            <a:avLst/>
          </a:prstGeom>
          <a:ln>
            <a:solidFill>
              <a:schemeClr val="accent1">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13" name="Picture 12">
            <a:extLst>
              <a:ext uri="{FF2B5EF4-FFF2-40B4-BE49-F238E27FC236}">
                <a16:creationId xmlns:a16="http://schemas.microsoft.com/office/drawing/2014/main" id="{2E796135-DE80-4966-97D7-0BACCF46B79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483343" y="3213276"/>
            <a:ext cx="1703589" cy="1703589"/>
          </a:xfrm>
          <a:prstGeom prst="rect">
            <a:avLst/>
          </a:prstGeom>
        </p:spPr>
      </p:pic>
      <p:pic>
        <p:nvPicPr>
          <p:cNvPr id="14" name="Picture 13">
            <a:extLst>
              <a:ext uri="{FF2B5EF4-FFF2-40B4-BE49-F238E27FC236}">
                <a16:creationId xmlns:a16="http://schemas.microsoft.com/office/drawing/2014/main" id="{9C9519BB-874A-4AED-8FE9-24D54025AC15}"/>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364674" y="2280767"/>
            <a:ext cx="1703589" cy="1703589"/>
          </a:xfrm>
          <a:prstGeom prst="rect">
            <a:avLst/>
          </a:prstGeom>
        </p:spPr>
      </p:pic>
      <p:sp>
        <p:nvSpPr>
          <p:cNvPr id="15" name="TextBox 14">
            <a:extLst>
              <a:ext uri="{FF2B5EF4-FFF2-40B4-BE49-F238E27FC236}">
                <a16:creationId xmlns:a16="http://schemas.microsoft.com/office/drawing/2014/main" id="{43F6DF6B-E0D8-4813-A09F-13431F0797E9}"/>
              </a:ext>
            </a:extLst>
          </p:cNvPr>
          <p:cNvSpPr txBox="1"/>
          <p:nvPr/>
        </p:nvSpPr>
        <p:spPr>
          <a:xfrm>
            <a:off x="6178245" y="2026000"/>
            <a:ext cx="1447832" cy="318100"/>
          </a:xfrm>
          <a:prstGeom prst="rect">
            <a:avLst/>
          </a:prstGeom>
          <a:noFill/>
        </p:spPr>
        <p:txBody>
          <a:bodyPr wrap="none" rtlCol="0">
            <a:spAutoFit/>
          </a:bodyPr>
          <a:lstStyle/>
          <a:p>
            <a:pPr defTabSz="914377"/>
            <a:r>
              <a:rPr lang="en-US" sz="1467" b="1" dirty="0">
                <a:solidFill>
                  <a:srgbClr val="000000"/>
                </a:solidFill>
                <a:latin typeface="IBM Plex Sans"/>
              </a:rPr>
              <a:t>Collaborator 1</a:t>
            </a:r>
          </a:p>
        </p:txBody>
      </p:sp>
      <p:pic>
        <p:nvPicPr>
          <p:cNvPr id="17" name="Picture 16">
            <a:extLst>
              <a:ext uri="{FF2B5EF4-FFF2-40B4-BE49-F238E27FC236}">
                <a16:creationId xmlns:a16="http://schemas.microsoft.com/office/drawing/2014/main" id="{59CCE632-6CCE-4B9A-99FC-BD096C793044}"/>
              </a:ext>
            </a:extLst>
          </p:cNvPr>
          <p:cNvPicPr>
            <a:picLocks noChangeAspect="1"/>
          </p:cNvPicPr>
          <p:nvPr/>
        </p:nvPicPr>
        <p:blipFill>
          <a:blip r:embed="rId7"/>
          <a:stretch>
            <a:fillRect/>
          </a:stretch>
        </p:blipFill>
        <p:spPr>
          <a:xfrm>
            <a:off x="8775934" y="2601571"/>
            <a:ext cx="1174157" cy="824251"/>
          </a:xfrm>
          <a:prstGeom prst="rect">
            <a:avLst/>
          </a:prstGeom>
        </p:spPr>
      </p:pic>
      <p:pic>
        <p:nvPicPr>
          <p:cNvPr id="18" name="Picture 17">
            <a:extLst>
              <a:ext uri="{FF2B5EF4-FFF2-40B4-BE49-F238E27FC236}">
                <a16:creationId xmlns:a16="http://schemas.microsoft.com/office/drawing/2014/main" id="{7130E764-BAF8-406B-82BD-B5FDF4639FC9}"/>
              </a:ext>
            </a:extLst>
          </p:cNvPr>
          <p:cNvPicPr>
            <a:picLocks noChangeAspect="1"/>
          </p:cNvPicPr>
          <p:nvPr/>
        </p:nvPicPr>
        <p:blipFill>
          <a:blip r:embed="rId8"/>
          <a:stretch>
            <a:fillRect/>
          </a:stretch>
        </p:blipFill>
        <p:spPr>
          <a:xfrm>
            <a:off x="8766915" y="3587822"/>
            <a:ext cx="1257847" cy="812692"/>
          </a:xfrm>
          <a:prstGeom prst="rect">
            <a:avLst/>
          </a:prstGeom>
        </p:spPr>
      </p:pic>
      <p:sp>
        <p:nvSpPr>
          <p:cNvPr id="19" name="TextBox 18">
            <a:extLst>
              <a:ext uri="{FF2B5EF4-FFF2-40B4-BE49-F238E27FC236}">
                <a16:creationId xmlns:a16="http://schemas.microsoft.com/office/drawing/2014/main" id="{64A9572C-E1B0-48C7-BE99-E0F0D702B3F0}"/>
              </a:ext>
            </a:extLst>
          </p:cNvPr>
          <p:cNvSpPr txBox="1"/>
          <p:nvPr/>
        </p:nvSpPr>
        <p:spPr>
          <a:xfrm>
            <a:off x="10638960" y="3136350"/>
            <a:ext cx="1447832" cy="318100"/>
          </a:xfrm>
          <a:prstGeom prst="rect">
            <a:avLst/>
          </a:prstGeom>
          <a:noFill/>
        </p:spPr>
        <p:txBody>
          <a:bodyPr wrap="none" rtlCol="0">
            <a:spAutoFit/>
          </a:bodyPr>
          <a:lstStyle/>
          <a:p>
            <a:pPr defTabSz="914377"/>
            <a:r>
              <a:rPr lang="en-US" sz="1467" b="1" dirty="0">
                <a:solidFill>
                  <a:srgbClr val="000000"/>
                </a:solidFill>
                <a:latin typeface="IBM Plex Sans"/>
              </a:rPr>
              <a:t>Collaborator 2</a:t>
            </a:r>
          </a:p>
        </p:txBody>
      </p:sp>
      <p:pic>
        <p:nvPicPr>
          <p:cNvPr id="20" name="Picture 19">
            <a:extLst>
              <a:ext uri="{FF2B5EF4-FFF2-40B4-BE49-F238E27FC236}">
                <a16:creationId xmlns:a16="http://schemas.microsoft.com/office/drawing/2014/main" id="{2FA8D80E-F61D-4634-B3D1-1983C59EA112}"/>
              </a:ext>
            </a:extLst>
          </p:cNvPr>
          <p:cNvPicPr>
            <a:picLocks noChangeAspect="1"/>
          </p:cNvPicPr>
          <p:nvPr/>
        </p:nvPicPr>
        <p:blipFill>
          <a:blip r:embed="rId9"/>
          <a:stretch>
            <a:fillRect/>
          </a:stretch>
        </p:blipFill>
        <p:spPr>
          <a:xfrm>
            <a:off x="9702428" y="3104734"/>
            <a:ext cx="355600" cy="419100"/>
          </a:xfrm>
          <a:prstGeom prst="rect">
            <a:avLst/>
          </a:prstGeom>
        </p:spPr>
      </p:pic>
      <p:pic>
        <p:nvPicPr>
          <p:cNvPr id="21" name="Picture 20">
            <a:extLst>
              <a:ext uri="{FF2B5EF4-FFF2-40B4-BE49-F238E27FC236}">
                <a16:creationId xmlns:a16="http://schemas.microsoft.com/office/drawing/2014/main" id="{CE7942F2-E954-4DA6-8D00-9840D4771A14}"/>
              </a:ext>
            </a:extLst>
          </p:cNvPr>
          <p:cNvPicPr>
            <a:picLocks noChangeAspect="1"/>
          </p:cNvPicPr>
          <p:nvPr/>
        </p:nvPicPr>
        <p:blipFill>
          <a:blip r:embed="rId9"/>
          <a:stretch>
            <a:fillRect/>
          </a:stretch>
        </p:blipFill>
        <p:spPr>
          <a:xfrm>
            <a:off x="9758563" y="4185085"/>
            <a:ext cx="355600" cy="419100"/>
          </a:xfrm>
          <a:prstGeom prst="rect">
            <a:avLst/>
          </a:prstGeom>
        </p:spPr>
      </p:pic>
      <p:cxnSp>
        <p:nvCxnSpPr>
          <p:cNvPr id="22" name="Straight Arrow Connector 21">
            <a:extLst>
              <a:ext uri="{FF2B5EF4-FFF2-40B4-BE49-F238E27FC236}">
                <a16:creationId xmlns:a16="http://schemas.microsoft.com/office/drawing/2014/main" id="{BE81CE64-2EF9-40F9-8B64-B6A6759F9735}"/>
              </a:ext>
            </a:extLst>
          </p:cNvPr>
          <p:cNvCxnSpPr>
            <a:cxnSpLocks/>
          </p:cNvCxnSpPr>
          <p:nvPr/>
        </p:nvCxnSpPr>
        <p:spPr>
          <a:xfrm>
            <a:off x="7809619" y="3132562"/>
            <a:ext cx="896189" cy="506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C891A2F-D195-4147-9834-B0A7D3000419}"/>
              </a:ext>
            </a:extLst>
          </p:cNvPr>
          <p:cNvCxnSpPr>
            <a:cxnSpLocks/>
          </p:cNvCxnSpPr>
          <p:nvPr/>
        </p:nvCxnSpPr>
        <p:spPr>
          <a:xfrm flipH="1">
            <a:off x="10189925" y="4078337"/>
            <a:ext cx="449036"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CEF1396-E316-424B-B123-59632467EF1A}"/>
              </a:ext>
            </a:extLst>
          </p:cNvPr>
          <p:cNvCxnSpPr>
            <a:cxnSpLocks/>
          </p:cNvCxnSpPr>
          <p:nvPr/>
        </p:nvCxnSpPr>
        <p:spPr>
          <a:xfrm>
            <a:off x="7696188" y="3587822"/>
            <a:ext cx="929568" cy="45950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9B933DC-BCB3-4DC0-9A05-891CD949BBD2}"/>
              </a:ext>
            </a:extLst>
          </p:cNvPr>
          <p:cNvSpPr txBox="1"/>
          <p:nvPr/>
        </p:nvSpPr>
        <p:spPr>
          <a:xfrm>
            <a:off x="7012292" y="3803996"/>
            <a:ext cx="1325304" cy="749179"/>
          </a:xfrm>
          <a:prstGeom prst="rect">
            <a:avLst/>
          </a:prstGeom>
          <a:noFill/>
        </p:spPr>
        <p:txBody>
          <a:bodyPr wrap="square" rtlCol="0">
            <a:spAutoFit/>
          </a:bodyPr>
          <a:lstStyle/>
          <a:p>
            <a:pPr defTabSz="914377"/>
            <a:r>
              <a:rPr lang="en-US" sz="1067" dirty="0">
                <a:solidFill>
                  <a:srgbClr val="000000"/>
                </a:solidFill>
                <a:latin typeface="IBM Plex Sans"/>
              </a:rPr>
              <a:t>View only until unlocked by collaborator 2 or admin</a:t>
            </a:r>
          </a:p>
        </p:txBody>
      </p:sp>
      <p:sp>
        <p:nvSpPr>
          <p:cNvPr id="26" name="TextBox 25">
            <a:extLst>
              <a:ext uri="{FF2B5EF4-FFF2-40B4-BE49-F238E27FC236}">
                <a16:creationId xmlns:a16="http://schemas.microsoft.com/office/drawing/2014/main" id="{5C3BEC79-7BCF-4992-9E9B-B287E6832D03}"/>
              </a:ext>
            </a:extLst>
          </p:cNvPr>
          <p:cNvSpPr txBox="1"/>
          <p:nvPr/>
        </p:nvSpPr>
        <p:spPr>
          <a:xfrm>
            <a:off x="7761765" y="2677102"/>
            <a:ext cx="726279" cy="256545"/>
          </a:xfrm>
          <a:prstGeom prst="rect">
            <a:avLst/>
          </a:prstGeom>
          <a:noFill/>
        </p:spPr>
        <p:txBody>
          <a:bodyPr wrap="square" rtlCol="0">
            <a:spAutoFit/>
          </a:bodyPr>
          <a:lstStyle/>
          <a:p>
            <a:pPr defTabSz="914377"/>
            <a:r>
              <a:rPr lang="en-US" sz="1067" dirty="0">
                <a:solidFill>
                  <a:srgbClr val="000000"/>
                </a:solidFill>
                <a:latin typeface="IBM Plex Sans"/>
              </a:rPr>
              <a:t>Edit</a:t>
            </a:r>
          </a:p>
        </p:txBody>
      </p:sp>
    </p:spTree>
    <p:extLst>
      <p:ext uri="{BB962C8B-B14F-4D97-AF65-F5344CB8AC3E}">
        <p14:creationId xmlns:p14="http://schemas.microsoft.com/office/powerpoint/2010/main" val="1294237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295505" y="6159176"/>
            <a:ext cx="2743200" cy="182880"/>
          </a:xfrm>
        </p:spPr>
        <p:txBody>
          <a:bodyPr/>
          <a:lstStyle/>
          <a:p>
            <a:pPr defTabSz="914377">
              <a:defRPr/>
            </a:pPr>
            <a:fld id="{D0BE6F14-FF48-0F4F-A8AA-2E3F25371E4A}" type="slidenum">
              <a:rPr lang="en-US">
                <a:solidFill>
                  <a:srgbClr val="000000"/>
                </a:solidFill>
                <a:latin typeface="IBM Plex Sans"/>
              </a:rPr>
              <a:pPr defTabSz="914377">
                <a:defRPr/>
              </a:pPr>
              <a:t>31</a:t>
            </a:fld>
            <a:endParaRPr lang="en-US">
              <a:solidFill>
                <a:srgbClr val="000000"/>
              </a:solidFill>
              <a:latin typeface="IBM Plex Sans"/>
            </a:endParaRPr>
          </a:p>
        </p:txBody>
      </p:sp>
      <p:sp>
        <p:nvSpPr>
          <p:cNvPr id="7" name="Text Placeholder 6"/>
          <p:cNvSpPr>
            <a:spLocks noGrp="1"/>
          </p:cNvSpPr>
          <p:nvPr>
            <p:ph type="body" sz="quarter" idx="14"/>
          </p:nvPr>
        </p:nvSpPr>
        <p:spPr>
          <a:xfrm>
            <a:off x="149115" y="1462493"/>
            <a:ext cx="3893155" cy="5269896"/>
          </a:xfrm>
        </p:spPr>
        <p:txBody>
          <a:bodyPr/>
          <a:lstStyle/>
          <a:p>
            <a:pPr marL="611702" lvl="1" indent="-380990">
              <a:buFont typeface="Arial" panose="020B0604020202020204" pitchFamily="34" charset="0"/>
              <a:buChar char="•"/>
            </a:pPr>
            <a:r>
              <a:rPr lang="en-US" b="1" dirty="0"/>
              <a:t>Option 2: Project-level Git integration for non-</a:t>
            </a:r>
            <a:r>
              <a:rPr lang="en-US" b="1" dirty="0" err="1"/>
              <a:t>Jupyter</a:t>
            </a:r>
            <a:r>
              <a:rPr lang="en-US" b="1" dirty="0"/>
              <a:t> Lab</a:t>
            </a:r>
          </a:p>
          <a:p>
            <a:pPr marL="910144" lvl="2" indent="-380990">
              <a:buFont typeface="Arial" panose="020B0604020202020204" pitchFamily="34" charset="0"/>
              <a:buChar char="•"/>
            </a:pPr>
            <a:r>
              <a:rPr lang="en-US" dirty="0"/>
              <a:t>One copy of all assets for project collaborators</a:t>
            </a:r>
          </a:p>
          <a:p>
            <a:pPr marL="910144" lvl="2" indent="-380990">
              <a:buFont typeface="Arial" panose="020B0604020202020204" pitchFamily="34" charset="0"/>
              <a:buChar char="•"/>
            </a:pPr>
            <a:r>
              <a:rPr lang="en-US" dirty="0"/>
              <a:t>Git is used primarily for CI/CD (using a tool outside of Watson Studio)</a:t>
            </a:r>
          </a:p>
          <a:p>
            <a:pPr marL="910144" lvl="2" indent="-380990">
              <a:buFont typeface="Arial" panose="020B0604020202020204" pitchFamily="34" charset="0"/>
              <a:buChar char="•"/>
            </a:pPr>
            <a:r>
              <a:rPr lang="en-US" dirty="0"/>
              <a:t>No merge conflict resolution</a:t>
            </a:r>
          </a:p>
          <a:p>
            <a:pPr marL="910144" lvl="2" indent="-380990">
              <a:buFont typeface="Arial" panose="020B0604020202020204" pitchFamily="34" charset="0"/>
              <a:buChar char="•"/>
            </a:pPr>
            <a:endParaRPr lang="en-US" sz="133" dirty="0"/>
          </a:p>
          <a:p>
            <a:pPr lvl="1" indent="0">
              <a:buNone/>
            </a:pPr>
            <a:endParaRPr lang="en-US" dirty="0"/>
          </a:p>
          <a:p>
            <a:pPr marL="611702" lvl="1" indent="-380990">
              <a:buFont typeface="Arial" panose="020B0604020202020204" pitchFamily="34" charset="0"/>
              <a:buChar char="•"/>
            </a:pPr>
            <a:endParaRPr lang="en-US" dirty="0"/>
          </a:p>
          <a:p>
            <a:pPr marL="910144" lvl="2" indent="-380990">
              <a:buFont typeface="Arial" panose="020B0604020202020204" pitchFamily="34" charset="0"/>
              <a:buChar char="•"/>
            </a:pPr>
            <a:endParaRPr lang="en-US" dirty="0"/>
          </a:p>
          <a:p>
            <a:pPr lvl="2" indent="0">
              <a:buNone/>
            </a:pPr>
            <a:endParaRPr lang="en-US" dirty="0"/>
          </a:p>
          <a:p>
            <a:pPr marL="611702" lvl="1" indent="-380990">
              <a:buFont typeface="Arial" panose="020B0604020202020204" pitchFamily="34" charset="0"/>
              <a:buChar char="•"/>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4326857" y="-11821"/>
            <a:ext cx="7865144" cy="6858000"/>
          </a:xfrm>
          <a:prstGeom prst="rect">
            <a:avLst/>
          </a:prstGeom>
          <a:solidFill>
            <a:schemeClr val="bg2"/>
          </a:solidFill>
        </p:spPr>
        <p:txBody>
          <a:bodyPr wrap="square" lIns="0" tIns="0" rIns="0" bIns="0" rtlCol="0" anchor="ctr">
            <a:noAutofit/>
          </a:bodyPr>
          <a:lstStyle/>
          <a:p>
            <a:pPr algn="ctr" defTabSz="914377">
              <a:defRPr/>
            </a:pPr>
            <a:r>
              <a:rPr lang="en-US" sz="1600" dirty="0">
                <a:solidFill>
                  <a:srgbClr val="FFFFFF"/>
                </a:solidFill>
                <a:latin typeface="Arial"/>
                <a:cs typeface="Arial"/>
              </a:rPr>
              <a:t>Under</a:t>
            </a:r>
          </a:p>
        </p:txBody>
      </p:sp>
      <p:sp>
        <p:nvSpPr>
          <p:cNvPr id="4" name="Rectangle 3">
            <a:extLst>
              <a:ext uri="{FF2B5EF4-FFF2-40B4-BE49-F238E27FC236}">
                <a16:creationId xmlns:a16="http://schemas.microsoft.com/office/drawing/2014/main" id="{0027D74C-568F-4387-8953-F438C2A5A3A0}"/>
              </a:ext>
            </a:extLst>
          </p:cNvPr>
          <p:cNvSpPr/>
          <p:nvPr/>
        </p:nvSpPr>
        <p:spPr>
          <a:xfrm>
            <a:off x="7950800" y="1920223"/>
            <a:ext cx="1219200" cy="1219200"/>
          </a:xfrm>
          <a:prstGeom prst="rect">
            <a:avLst/>
          </a:prstGeom>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9" name="Text Placeholder 6">
            <a:extLst>
              <a:ext uri="{FF2B5EF4-FFF2-40B4-BE49-F238E27FC236}">
                <a16:creationId xmlns:a16="http://schemas.microsoft.com/office/drawing/2014/main" id="{08A9473F-1C6C-4FEB-AC59-4011590997FE}"/>
              </a:ext>
            </a:extLst>
          </p:cNvPr>
          <p:cNvSpPr txBox="1">
            <a:spLocks/>
          </p:cNvSpPr>
          <p:nvPr/>
        </p:nvSpPr>
        <p:spPr>
          <a:xfrm>
            <a:off x="7617654" y="1506215"/>
            <a:ext cx="5422452" cy="483823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spcBef>
                <a:spcPts val="1467"/>
              </a:spcBef>
              <a:buFont typeface="+mj-lt"/>
              <a:buAutoNum type="arabicPeriod"/>
              <a:defRPr/>
            </a:pPr>
            <a:endParaRPr lang="en-US" sz="2133" dirty="0">
              <a:solidFill>
                <a:srgbClr val="000000"/>
              </a:solidFill>
              <a:latin typeface="IBM Plex Sans"/>
            </a:endParaRPr>
          </a:p>
          <a:p>
            <a:pPr marL="611702" lvl="1" indent="-380990" defTabSz="609585">
              <a:spcBef>
                <a:spcPts val="1467"/>
              </a:spcBef>
              <a:buFont typeface="Arial" panose="020B0604020202020204" pitchFamily="34" charset="0"/>
              <a:buChar char="•"/>
              <a:defRPr/>
            </a:pPr>
            <a:endParaRPr lang="en-US" sz="1867" b="1" dirty="0">
              <a:solidFill>
                <a:srgbClr val="000000"/>
              </a:solidFill>
              <a:latin typeface="IBM Plex Sans"/>
            </a:endParaRPr>
          </a:p>
          <a:p>
            <a:pPr defTabSz="609585">
              <a:spcBef>
                <a:spcPts val="1467"/>
              </a:spcBef>
              <a:defRPr/>
            </a:pPr>
            <a:endParaRPr lang="en-US" sz="2133" dirty="0">
              <a:solidFill>
                <a:srgbClr val="000000"/>
              </a:solidFill>
              <a:latin typeface="IBM Plex Sans"/>
            </a:endParaRPr>
          </a:p>
        </p:txBody>
      </p:sp>
      <p:sp>
        <p:nvSpPr>
          <p:cNvPr id="10" name="TextBox 9">
            <a:extLst>
              <a:ext uri="{FF2B5EF4-FFF2-40B4-BE49-F238E27FC236}">
                <a16:creationId xmlns:a16="http://schemas.microsoft.com/office/drawing/2014/main" id="{5795666F-82EF-4C6A-9008-402B78B7516A}"/>
              </a:ext>
            </a:extLst>
          </p:cNvPr>
          <p:cNvSpPr txBox="1"/>
          <p:nvPr/>
        </p:nvSpPr>
        <p:spPr>
          <a:xfrm>
            <a:off x="6049719" y="1588782"/>
            <a:ext cx="2057687" cy="297454"/>
          </a:xfrm>
          <a:prstGeom prst="rect">
            <a:avLst/>
          </a:prstGeom>
          <a:noFill/>
        </p:spPr>
        <p:txBody>
          <a:bodyPr wrap="square" rtlCol="0">
            <a:spAutoFit/>
          </a:bodyPr>
          <a:lstStyle/>
          <a:p>
            <a:pPr algn="ctr" defTabSz="914377"/>
            <a:r>
              <a:rPr lang="en-US" sz="1333" b="1" dirty="0">
                <a:solidFill>
                  <a:srgbClr val="000000"/>
                </a:solidFill>
                <a:latin typeface="IBM Plex Sans"/>
              </a:rPr>
              <a:t>Project assets: 1 copy</a:t>
            </a:r>
          </a:p>
        </p:txBody>
      </p:sp>
      <p:sp>
        <p:nvSpPr>
          <p:cNvPr id="11" name="Rectangle: Rounded Corners 10">
            <a:extLst>
              <a:ext uri="{FF2B5EF4-FFF2-40B4-BE49-F238E27FC236}">
                <a16:creationId xmlns:a16="http://schemas.microsoft.com/office/drawing/2014/main" id="{E7FD047F-ABBC-4EFB-A806-BC4CB4E0E2D8}"/>
              </a:ext>
            </a:extLst>
          </p:cNvPr>
          <p:cNvSpPr/>
          <p:nvPr/>
        </p:nvSpPr>
        <p:spPr>
          <a:xfrm>
            <a:off x="6034266" y="1506215"/>
            <a:ext cx="2153609" cy="4273733"/>
          </a:xfrm>
          <a:prstGeom prst="roundRect">
            <a:avLst/>
          </a:prstGeom>
          <a:ln>
            <a:solidFill>
              <a:schemeClr val="accent1">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12" name="Picture 11">
            <a:extLst>
              <a:ext uri="{FF2B5EF4-FFF2-40B4-BE49-F238E27FC236}">
                <a16:creationId xmlns:a16="http://schemas.microsoft.com/office/drawing/2014/main" id="{140BA1D2-10D5-4D7C-8743-D68F13C02CDA}"/>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443711" y="4034440"/>
            <a:ext cx="1703589" cy="1703589"/>
          </a:xfrm>
          <a:prstGeom prst="rect">
            <a:avLst/>
          </a:prstGeom>
        </p:spPr>
      </p:pic>
      <p:pic>
        <p:nvPicPr>
          <p:cNvPr id="13" name="Picture 12">
            <a:extLst>
              <a:ext uri="{FF2B5EF4-FFF2-40B4-BE49-F238E27FC236}">
                <a16:creationId xmlns:a16="http://schemas.microsoft.com/office/drawing/2014/main" id="{ED7DD64B-69B5-4C18-9AF0-9CDDEA63116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118022" y="1661115"/>
            <a:ext cx="1703589" cy="1703589"/>
          </a:xfrm>
          <a:prstGeom prst="rect">
            <a:avLst/>
          </a:prstGeom>
        </p:spPr>
      </p:pic>
      <p:sp>
        <p:nvSpPr>
          <p:cNvPr id="14" name="TextBox 13">
            <a:extLst>
              <a:ext uri="{FF2B5EF4-FFF2-40B4-BE49-F238E27FC236}">
                <a16:creationId xmlns:a16="http://schemas.microsoft.com/office/drawing/2014/main" id="{BF4A057D-4C79-4938-B8FB-CAE3685BA7AE}"/>
              </a:ext>
            </a:extLst>
          </p:cNvPr>
          <p:cNvSpPr txBox="1"/>
          <p:nvPr/>
        </p:nvSpPr>
        <p:spPr>
          <a:xfrm>
            <a:off x="4465927" y="1467963"/>
            <a:ext cx="1447832" cy="318100"/>
          </a:xfrm>
          <a:prstGeom prst="rect">
            <a:avLst/>
          </a:prstGeom>
          <a:noFill/>
        </p:spPr>
        <p:txBody>
          <a:bodyPr wrap="none" rtlCol="0">
            <a:spAutoFit/>
          </a:bodyPr>
          <a:lstStyle/>
          <a:p>
            <a:pPr defTabSz="914377"/>
            <a:r>
              <a:rPr lang="en-US" sz="1467" b="1" dirty="0">
                <a:solidFill>
                  <a:srgbClr val="000000"/>
                </a:solidFill>
                <a:latin typeface="IBM Plex Sans"/>
              </a:rPr>
              <a:t>Collaborator 1</a:t>
            </a:r>
          </a:p>
        </p:txBody>
      </p:sp>
      <p:pic>
        <p:nvPicPr>
          <p:cNvPr id="16" name="Picture 15">
            <a:extLst>
              <a:ext uri="{FF2B5EF4-FFF2-40B4-BE49-F238E27FC236}">
                <a16:creationId xmlns:a16="http://schemas.microsoft.com/office/drawing/2014/main" id="{EBF20CD9-D2A8-4E82-AB7C-9F8F0736256B}"/>
              </a:ext>
            </a:extLst>
          </p:cNvPr>
          <p:cNvPicPr>
            <a:picLocks noChangeAspect="1"/>
          </p:cNvPicPr>
          <p:nvPr/>
        </p:nvPicPr>
        <p:blipFill>
          <a:blip r:embed="rId7"/>
          <a:stretch>
            <a:fillRect/>
          </a:stretch>
        </p:blipFill>
        <p:spPr>
          <a:xfrm>
            <a:off x="6507627" y="1996138"/>
            <a:ext cx="1257845" cy="882999"/>
          </a:xfrm>
          <a:prstGeom prst="rect">
            <a:avLst/>
          </a:prstGeom>
        </p:spPr>
      </p:pic>
      <p:pic>
        <p:nvPicPr>
          <p:cNvPr id="17" name="Picture 16">
            <a:extLst>
              <a:ext uri="{FF2B5EF4-FFF2-40B4-BE49-F238E27FC236}">
                <a16:creationId xmlns:a16="http://schemas.microsoft.com/office/drawing/2014/main" id="{1E642639-0549-4386-979D-FF112C259AFC}"/>
              </a:ext>
            </a:extLst>
          </p:cNvPr>
          <p:cNvPicPr>
            <a:picLocks noChangeAspect="1"/>
          </p:cNvPicPr>
          <p:nvPr/>
        </p:nvPicPr>
        <p:blipFill>
          <a:blip r:embed="rId8"/>
          <a:stretch>
            <a:fillRect/>
          </a:stretch>
        </p:blipFill>
        <p:spPr>
          <a:xfrm>
            <a:off x="6507627" y="4585451"/>
            <a:ext cx="1257847" cy="812692"/>
          </a:xfrm>
          <a:prstGeom prst="rect">
            <a:avLst/>
          </a:prstGeom>
        </p:spPr>
      </p:pic>
      <p:sp>
        <p:nvSpPr>
          <p:cNvPr id="18" name="TextBox 17">
            <a:extLst>
              <a:ext uri="{FF2B5EF4-FFF2-40B4-BE49-F238E27FC236}">
                <a16:creationId xmlns:a16="http://schemas.microsoft.com/office/drawing/2014/main" id="{4683C1B5-E168-43CA-B568-F98058FC067F}"/>
              </a:ext>
            </a:extLst>
          </p:cNvPr>
          <p:cNvSpPr txBox="1"/>
          <p:nvPr/>
        </p:nvSpPr>
        <p:spPr>
          <a:xfrm>
            <a:off x="8536536" y="5521915"/>
            <a:ext cx="1447832" cy="318100"/>
          </a:xfrm>
          <a:prstGeom prst="rect">
            <a:avLst/>
          </a:prstGeom>
          <a:noFill/>
        </p:spPr>
        <p:txBody>
          <a:bodyPr wrap="none" rtlCol="0">
            <a:spAutoFit/>
          </a:bodyPr>
          <a:lstStyle/>
          <a:p>
            <a:pPr defTabSz="914377"/>
            <a:r>
              <a:rPr lang="en-US" sz="1467" b="1" dirty="0">
                <a:solidFill>
                  <a:srgbClr val="000000"/>
                </a:solidFill>
                <a:latin typeface="IBM Plex Sans"/>
              </a:rPr>
              <a:t>Collaborator 2</a:t>
            </a:r>
          </a:p>
        </p:txBody>
      </p:sp>
      <p:pic>
        <p:nvPicPr>
          <p:cNvPr id="19" name="Picture 18">
            <a:extLst>
              <a:ext uri="{FF2B5EF4-FFF2-40B4-BE49-F238E27FC236}">
                <a16:creationId xmlns:a16="http://schemas.microsoft.com/office/drawing/2014/main" id="{D4A0E6B9-4F59-4B11-BEC0-FB609227F288}"/>
              </a:ext>
            </a:extLst>
          </p:cNvPr>
          <p:cNvPicPr>
            <a:picLocks noChangeAspect="1"/>
          </p:cNvPicPr>
          <p:nvPr/>
        </p:nvPicPr>
        <p:blipFill>
          <a:blip r:embed="rId9"/>
          <a:stretch>
            <a:fillRect/>
          </a:stretch>
        </p:blipFill>
        <p:spPr>
          <a:xfrm>
            <a:off x="7494948" y="2539098"/>
            <a:ext cx="355600" cy="419100"/>
          </a:xfrm>
          <a:prstGeom prst="rect">
            <a:avLst/>
          </a:prstGeom>
        </p:spPr>
      </p:pic>
      <p:pic>
        <p:nvPicPr>
          <p:cNvPr id="20" name="Picture 19">
            <a:extLst>
              <a:ext uri="{FF2B5EF4-FFF2-40B4-BE49-F238E27FC236}">
                <a16:creationId xmlns:a16="http://schemas.microsoft.com/office/drawing/2014/main" id="{51A34659-C77A-43FB-A822-8C33BF5E0E4D}"/>
              </a:ext>
            </a:extLst>
          </p:cNvPr>
          <p:cNvPicPr>
            <a:picLocks noChangeAspect="1"/>
          </p:cNvPicPr>
          <p:nvPr/>
        </p:nvPicPr>
        <p:blipFill>
          <a:blip r:embed="rId9"/>
          <a:stretch>
            <a:fillRect/>
          </a:stretch>
        </p:blipFill>
        <p:spPr>
          <a:xfrm>
            <a:off x="7587672" y="5035346"/>
            <a:ext cx="355600" cy="419100"/>
          </a:xfrm>
          <a:prstGeom prst="rect">
            <a:avLst/>
          </a:prstGeom>
        </p:spPr>
      </p:pic>
      <p:cxnSp>
        <p:nvCxnSpPr>
          <p:cNvPr id="21" name="Straight Arrow Connector 20">
            <a:extLst>
              <a:ext uri="{FF2B5EF4-FFF2-40B4-BE49-F238E27FC236}">
                <a16:creationId xmlns:a16="http://schemas.microsoft.com/office/drawing/2014/main" id="{021463FC-BBEA-4346-8AC8-9ABFB980F954}"/>
              </a:ext>
            </a:extLst>
          </p:cNvPr>
          <p:cNvCxnSpPr>
            <a:cxnSpLocks/>
          </p:cNvCxnSpPr>
          <p:nvPr/>
        </p:nvCxnSpPr>
        <p:spPr>
          <a:xfrm>
            <a:off x="5562967" y="2512910"/>
            <a:ext cx="896189" cy="5065"/>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C4B4CA-50A4-4460-80D0-557767CC2D2A}"/>
              </a:ext>
            </a:extLst>
          </p:cNvPr>
          <p:cNvCxnSpPr>
            <a:cxnSpLocks/>
          </p:cNvCxnSpPr>
          <p:nvPr/>
        </p:nvCxnSpPr>
        <p:spPr>
          <a:xfrm flipH="1">
            <a:off x="8174652" y="4989399"/>
            <a:ext cx="621715"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1DD6B8E-AFF1-4E38-80B4-E0DF719D79DC}"/>
              </a:ext>
            </a:extLst>
          </p:cNvPr>
          <p:cNvCxnSpPr>
            <a:cxnSpLocks/>
          </p:cNvCxnSpPr>
          <p:nvPr/>
        </p:nvCxnSpPr>
        <p:spPr>
          <a:xfrm>
            <a:off x="5449536" y="2968170"/>
            <a:ext cx="929568" cy="189674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67FFC59-A416-4281-ACC1-73013F5EBEB0}"/>
              </a:ext>
            </a:extLst>
          </p:cNvPr>
          <p:cNvSpPr txBox="1"/>
          <p:nvPr/>
        </p:nvSpPr>
        <p:spPr>
          <a:xfrm>
            <a:off x="4478361" y="3317741"/>
            <a:ext cx="1325304" cy="749179"/>
          </a:xfrm>
          <a:prstGeom prst="rect">
            <a:avLst/>
          </a:prstGeom>
          <a:noFill/>
        </p:spPr>
        <p:txBody>
          <a:bodyPr wrap="square" rtlCol="0">
            <a:spAutoFit/>
          </a:bodyPr>
          <a:lstStyle/>
          <a:p>
            <a:pPr defTabSz="914377"/>
            <a:r>
              <a:rPr lang="en-US" sz="1067" dirty="0">
                <a:solidFill>
                  <a:srgbClr val="000000"/>
                </a:solidFill>
                <a:latin typeface="IBM Plex Sans"/>
              </a:rPr>
              <a:t>View only until unlocked by collaborator 2 or admin</a:t>
            </a:r>
          </a:p>
        </p:txBody>
      </p:sp>
      <p:pic>
        <p:nvPicPr>
          <p:cNvPr id="25" name="Picture 24">
            <a:extLst>
              <a:ext uri="{FF2B5EF4-FFF2-40B4-BE49-F238E27FC236}">
                <a16:creationId xmlns:a16="http://schemas.microsoft.com/office/drawing/2014/main" id="{58EEA935-4686-44AA-BB06-CA83388120B3}"/>
              </a:ext>
            </a:extLst>
          </p:cNvPr>
          <p:cNvPicPr>
            <a:picLocks noChangeAspect="1"/>
          </p:cNvPicPr>
          <p:nvPr/>
        </p:nvPicPr>
        <p:blipFill>
          <a:blip r:embed="rId10"/>
          <a:stretch>
            <a:fillRect/>
          </a:stretch>
        </p:blipFill>
        <p:spPr>
          <a:xfrm>
            <a:off x="6629954" y="3273894"/>
            <a:ext cx="1010452" cy="885876"/>
          </a:xfrm>
          <a:prstGeom prst="rect">
            <a:avLst/>
          </a:prstGeom>
        </p:spPr>
      </p:pic>
      <p:sp>
        <p:nvSpPr>
          <p:cNvPr id="26" name="TextBox 25">
            <a:extLst>
              <a:ext uri="{FF2B5EF4-FFF2-40B4-BE49-F238E27FC236}">
                <a16:creationId xmlns:a16="http://schemas.microsoft.com/office/drawing/2014/main" id="{18012D41-F398-4D4A-911D-94BE89385408}"/>
              </a:ext>
            </a:extLst>
          </p:cNvPr>
          <p:cNvSpPr txBox="1"/>
          <p:nvPr/>
        </p:nvSpPr>
        <p:spPr>
          <a:xfrm>
            <a:off x="6049739" y="3404453"/>
            <a:ext cx="502061" cy="461665"/>
          </a:xfrm>
          <a:prstGeom prst="rect">
            <a:avLst/>
          </a:prstGeom>
          <a:noFill/>
        </p:spPr>
        <p:txBody>
          <a:bodyPr wrap="none" rtlCol="0">
            <a:spAutoFit/>
          </a:bodyPr>
          <a:lstStyle/>
          <a:p>
            <a:pPr algn="ctr" defTabSz="914377"/>
            <a:r>
              <a:rPr lang="en-US" sz="1200" dirty="0">
                <a:solidFill>
                  <a:srgbClr val="000000"/>
                </a:solidFill>
                <a:latin typeface="IBM Plex Sans"/>
              </a:rPr>
              <a:t>Git </a:t>
            </a:r>
          </a:p>
          <a:p>
            <a:pPr algn="ctr" defTabSz="914377"/>
            <a:r>
              <a:rPr lang="en-US" sz="1200" dirty="0">
                <a:solidFill>
                  <a:srgbClr val="000000"/>
                </a:solidFill>
                <a:latin typeface="IBM Plex Sans"/>
              </a:rPr>
              <a:t>repo</a:t>
            </a:r>
          </a:p>
        </p:txBody>
      </p:sp>
      <p:cxnSp>
        <p:nvCxnSpPr>
          <p:cNvPr id="27" name="Straight Arrow Connector 26">
            <a:extLst>
              <a:ext uri="{FF2B5EF4-FFF2-40B4-BE49-F238E27FC236}">
                <a16:creationId xmlns:a16="http://schemas.microsoft.com/office/drawing/2014/main" id="{8342639F-291B-4BF1-9202-B42271106481}"/>
              </a:ext>
            </a:extLst>
          </p:cNvPr>
          <p:cNvCxnSpPr>
            <a:cxnSpLocks/>
            <a:stCxn id="16" idx="2"/>
            <a:endCxn id="25" idx="0"/>
          </p:cNvCxnSpPr>
          <p:nvPr/>
        </p:nvCxnSpPr>
        <p:spPr>
          <a:xfrm flipH="1">
            <a:off x="7135181" y="2879136"/>
            <a:ext cx="1369" cy="394757"/>
          </a:xfrm>
          <a:prstGeom prst="straightConnector1">
            <a:avLst/>
          </a:prstGeom>
          <a:ln w="63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5CDEBE7-FFAE-48F2-9F47-8CA9D076F4E4}"/>
              </a:ext>
            </a:extLst>
          </p:cNvPr>
          <p:cNvSpPr txBox="1"/>
          <p:nvPr/>
        </p:nvSpPr>
        <p:spPr>
          <a:xfrm>
            <a:off x="6270265" y="2891487"/>
            <a:ext cx="772969" cy="256545"/>
          </a:xfrm>
          <a:prstGeom prst="rect">
            <a:avLst/>
          </a:prstGeom>
          <a:noFill/>
        </p:spPr>
        <p:txBody>
          <a:bodyPr wrap="none" rtlCol="0">
            <a:spAutoFit/>
          </a:bodyPr>
          <a:lstStyle/>
          <a:p>
            <a:pPr defTabSz="914377"/>
            <a:r>
              <a:rPr lang="en-US" sz="1067" dirty="0">
                <a:solidFill>
                  <a:srgbClr val="000000"/>
                </a:solidFill>
                <a:latin typeface="IBM Plex Sans"/>
              </a:rPr>
              <a:t>Push/pull</a:t>
            </a:r>
          </a:p>
        </p:txBody>
      </p:sp>
      <p:sp>
        <p:nvSpPr>
          <p:cNvPr id="29" name="TextBox 28">
            <a:extLst>
              <a:ext uri="{FF2B5EF4-FFF2-40B4-BE49-F238E27FC236}">
                <a16:creationId xmlns:a16="http://schemas.microsoft.com/office/drawing/2014/main" id="{A5386A03-0EF1-40E3-8AC4-0E27F4C53F9F}"/>
              </a:ext>
            </a:extLst>
          </p:cNvPr>
          <p:cNvSpPr txBox="1"/>
          <p:nvPr/>
        </p:nvSpPr>
        <p:spPr>
          <a:xfrm>
            <a:off x="6193778" y="4222462"/>
            <a:ext cx="772969" cy="256545"/>
          </a:xfrm>
          <a:prstGeom prst="rect">
            <a:avLst/>
          </a:prstGeom>
          <a:noFill/>
        </p:spPr>
        <p:txBody>
          <a:bodyPr wrap="none" rtlCol="0">
            <a:spAutoFit/>
          </a:bodyPr>
          <a:lstStyle/>
          <a:p>
            <a:pPr defTabSz="914377"/>
            <a:r>
              <a:rPr lang="en-US" sz="1067" dirty="0">
                <a:solidFill>
                  <a:srgbClr val="000000"/>
                </a:solidFill>
                <a:latin typeface="IBM Plex Sans"/>
              </a:rPr>
              <a:t>Push/pull</a:t>
            </a:r>
          </a:p>
        </p:txBody>
      </p:sp>
      <p:cxnSp>
        <p:nvCxnSpPr>
          <p:cNvPr id="30" name="Straight Arrow Connector 29">
            <a:extLst>
              <a:ext uri="{FF2B5EF4-FFF2-40B4-BE49-F238E27FC236}">
                <a16:creationId xmlns:a16="http://schemas.microsoft.com/office/drawing/2014/main" id="{3F0DEAFB-725D-4447-B524-BCA231189029}"/>
              </a:ext>
            </a:extLst>
          </p:cNvPr>
          <p:cNvCxnSpPr>
            <a:cxnSpLocks/>
          </p:cNvCxnSpPr>
          <p:nvPr/>
        </p:nvCxnSpPr>
        <p:spPr>
          <a:xfrm flipH="1">
            <a:off x="7100417" y="4202270"/>
            <a:ext cx="1369" cy="394757"/>
          </a:xfrm>
          <a:prstGeom prst="straightConnector1">
            <a:avLst/>
          </a:prstGeom>
          <a:ln w="63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8B23D09-E343-43B3-B08A-4191ABAB03E9}"/>
              </a:ext>
            </a:extLst>
          </p:cNvPr>
          <p:cNvSpPr txBox="1"/>
          <p:nvPr/>
        </p:nvSpPr>
        <p:spPr>
          <a:xfrm>
            <a:off x="5463120" y="2176825"/>
            <a:ext cx="426720" cy="256545"/>
          </a:xfrm>
          <a:prstGeom prst="rect">
            <a:avLst/>
          </a:prstGeom>
          <a:noFill/>
        </p:spPr>
        <p:txBody>
          <a:bodyPr wrap="none" rtlCol="0">
            <a:spAutoFit/>
          </a:bodyPr>
          <a:lstStyle/>
          <a:p>
            <a:pPr defTabSz="914377"/>
            <a:r>
              <a:rPr lang="en-US" sz="1067" dirty="0">
                <a:solidFill>
                  <a:srgbClr val="000000"/>
                </a:solidFill>
                <a:latin typeface="IBM Plex Sans"/>
              </a:rPr>
              <a:t>Edit</a:t>
            </a:r>
          </a:p>
        </p:txBody>
      </p:sp>
      <p:sp>
        <p:nvSpPr>
          <p:cNvPr id="32" name="TextBox 31">
            <a:extLst>
              <a:ext uri="{FF2B5EF4-FFF2-40B4-BE49-F238E27FC236}">
                <a16:creationId xmlns:a16="http://schemas.microsoft.com/office/drawing/2014/main" id="{939177BF-9CBE-48DC-B854-2A4713DDA214}"/>
              </a:ext>
            </a:extLst>
          </p:cNvPr>
          <p:cNvSpPr txBox="1"/>
          <p:nvPr/>
        </p:nvSpPr>
        <p:spPr>
          <a:xfrm>
            <a:off x="8242708" y="4610605"/>
            <a:ext cx="426720" cy="256545"/>
          </a:xfrm>
          <a:prstGeom prst="rect">
            <a:avLst/>
          </a:prstGeom>
          <a:noFill/>
        </p:spPr>
        <p:txBody>
          <a:bodyPr wrap="none" rtlCol="0">
            <a:spAutoFit/>
          </a:bodyPr>
          <a:lstStyle/>
          <a:p>
            <a:pPr defTabSz="914377"/>
            <a:r>
              <a:rPr lang="en-US" sz="1067" dirty="0">
                <a:solidFill>
                  <a:srgbClr val="000000"/>
                </a:solidFill>
                <a:latin typeface="IBM Plex Sans"/>
              </a:rPr>
              <a:t>Edit</a:t>
            </a:r>
          </a:p>
        </p:txBody>
      </p:sp>
      <p:pic>
        <p:nvPicPr>
          <p:cNvPr id="33" name="Picture 32">
            <a:extLst>
              <a:ext uri="{FF2B5EF4-FFF2-40B4-BE49-F238E27FC236}">
                <a16:creationId xmlns:a16="http://schemas.microsoft.com/office/drawing/2014/main" id="{307B5A7B-71FE-4508-BD5D-E12493D5CDC0}"/>
              </a:ext>
            </a:extLst>
          </p:cNvPr>
          <p:cNvPicPr>
            <a:picLocks noChangeAspect="1"/>
          </p:cNvPicPr>
          <p:nvPr/>
        </p:nvPicPr>
        <p:blipFill>
          <a:blip r:embed="rId11"/>
          <a:stretch>
            <a:fillRect/>
          </a:stretch>
        </p:blipFill>
        <p:spPr>
          <a:xfrm>
            <a:off x="10181768" y="2782980"/>
            <a:ext cx="1984459" cy="1703589"/>
          </a:xfrm>
          <a:prstGeom prst="rect">
            <a:avLst/>
          </a:prstGeom>
        </p:spPr>
      </p:pic>
      <p:cxnSp>
        <p:nvCxnSpPr>
          <p:cNvPr id="34" name="Straight Arrow Connector 33">
            <a:extLst>
              <a:ext uri="{FF2B5EF4-FFF2-40B4-BE49-F238E27FC236}">
                <a16:creationId xmlns:a16="http://schemas.microsoft.com/office/drawing/2014/main" id="{9CE3E337-6A88-496A-9BC2-7901B790BC26}"/>
              </a:ext>
            </a:extLst>
          </p:cNvPr>
          <p:cNvCxnSpPr>
            <a:cxnSpLocks/>
          </p:cNvCxnSpPr>
          <p:nvPr/>
        </p:nvCxnSpPr>
        <p:spPr>
          <a:xfrm flipH="1" flipV="1">
            <a:off x="8187875" y="3612591"/>
            <a:ext cx="2755732" cy="858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81660B1-DC4E-4DAC-95B9-999110E69418}"/>
              </a:ext>
            </a:extLst>
          </p:cNvPr>
          <p:cNvSpPr txBox="1"/>
          <p:nvPr/>
        </p:nvSpPr>
        <p:spPr>
          <a:xfrm>
            <a:off x="8821869" y="3217124"/>
            <a:ext cx="806631" cy="369332"/>
          </a:xfrm>
          <a:prstGeom prst="rect">
            <a:avLst/>
          </a:prstGeom>
          <a:noFill/>
        </p:spPr>
        <p:txBody>
          <a:bodyPr wrap="none" rtlCol="0">
            <a:spAutoFit/>
          </a:bodyPr>
          <a:lstStyle/>
          <a:p>
            <a:pPr defTabSz="914377"/>
            <a:r>
              <a:rPr lang="en-US" dirty="0">
                <a:solidFill>
                  <a:srgbClr val="000000"/>
                </a:solidFill>
                <a:latin typeface="IBM Plex Sans"/>
              </a:rPr>
              <a:t>CI/CD</a:t>
            </a:r>
          </a:p>
        </p:txBody>
      </p:sp>
      <p:sp>
        <p:nvSpPr>
          <p:cNvPr id="36" name="TextBox 35">
            <a:extLst>
              <a:ext uri="{FF2B5EF4-FFF2-40B4-BE49-F238E27FC236}">
                <a16:creationId xmlns:a16="http://schemas.microsoft.com/office/drawing/2014/main" id="{1396CAAB-CD16-4136-9B6E-4DF55CA9EF0E}"/>
              </a:ext>
            </a:extLst>
          </p:cNvPr>
          <p:cNvSpPr txBox="1"/>
          <p:nvPr/>
        </p:nvSpPr>
        <p:spPr>
          <a:xfrm>
            <a:off x="10579464" y="2368760"/>
            <a:ext cx="1152880" cy="318100"/>
          </a:xfrm>
          <a:prstGeom prst="rect">
            <a:avLst/>
          </a:prstGeom>
          <a:noFill/>
        </p:spPr>
        <p:txBody>
          <a:bodyPr wrap="none" rtlCol="0">
            <a:spAutoFit/>
          </a:bodyPr>
          <a:lstStyle/>
          <a:p>
            <a:pPr defTabSz="914377"/>
            <a:r>
              <a:rPr lang="en-US" sz="1467" b="1" dirty="0">
                <a:solidFill>
                  <a:srgbClr val="000000"/>
                </a:solidFill>
                <a:latin typeface="IBM Plex Sans"/>
              </a:rPr>
              <a:t>CI/CD Tool</a:t>
            </a:r>
          </a:p>
        </p:txBody>
      </p:sp>
      <p:sp>
        <p:nvSpPr>
          <p:cNvPr id="38" name="Title 1">
            <a:extLst>
              <a:ext uri="{FF2B5EF4-FFF2-40B4-BE49-F238E27FC236}">
                <a16:creationId xmlns:a16="http://schemas.microsoft.com/office/drawing/2014/main" id="{C5D0387F-BFA8-4578-A0A2-EB84534A7175}"/>
              </a:ext>
            </a:extLst>
          </p:cNvPr>
          <p:cNvSpPr txBox="1">
            <a:spLocks/>
          </p:cNvSpPr>
          <p:nvPr/>
        </p:nvSpPr>
        <p:spPr>
          <a:xfrm>
            <a:off x="149115" y="292449"/>
            <a:ext cx="3968907" cy="94114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609585"/>
            <a:r>
              <a:rPr lang="en-US" sz="3200" dirty="0">
                <a:solidFill>
                  <a:srgbClr val="000000"/>
                </a:solidFill>
                <a:latin typeface="IBM Plex Sans"/>
              </a:rPr>
              <a:t>Collaboration and Git Integration</a:t>
            </a:r>
          </a:p>
        </p:txBody>
      </p:sp>
    </p:spTree>
    <p:extLst>
      <p:ext uri="{BB962C8B-B14F-4D97-AF65-F5344CB8AC3E}">
        <p14:creationId xmlns:p14="http://schemas.microsoft.com/office/powerpoint/2010/main" val="3901200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257" y="180269"/>
            <a:ext cx="5513215" cy="853440"/>
          </a:xfrm>
        </p:spPr>
        <p:txBody>
          <a:bodyPr/>
          <a:lstStyle/>
          <a:p>
            <a:r>
              <a:rPr lang="en-US" dirty="0"/>
              <a:t>Collaboration and Git Integration</a:t>
            </a:r>
          </a:p>
        </p:txBody>
      </p:sp>
      <p:sp>
        <p:nvSpPr>
          <p:cNvPr id="3" name="Slide Number Placeholder 2"/>
          <p:cNvSpPr>
            <a:spLocks noGrp="1"/>
          </p:cNvSpPr>
          <p:nvPr>
            <p:ph type="sldNum" sz="quarter" idx="10"/>
          </p:nvPr>
        </p:nvSpPr>
        <p:spPr>
          <a:xfrm>
            <a:off x="9317997" y="6307937"/>
            <a:ext cx="2743200" cy="182880"/>
          </a:xfrm>
        </p:spPr>
        <p:txBody>
          <a:bodyPr/>
          <a:lstStyle/>
          <a:p>
            <a:pPr defTabSz="914377">
              <a:defRPr/>
            </a:pPr>
            <a:fld id="{D0BE6F14-FF48-0F4F-A8AA-2E3F25371E4A}" type="slidenum">
              <a:rPr lang="en-US">
                <a:solidFill>
                  <a:srgbClr val="000000"/>
                </a:solidFill>
                <a:latin typeface="IBM Plex Sans"/>
              </a:rPr>
              <a:pPr defTabSz="914377">
                <a:defRPr/>
              </a:pPr>
              <a:t>32</a:t>
            </a:fld>
            <a:endParaRPr lang="en-US">
              <a:solidFill>
                <a:srgbClr val="000000"/>
              </a:solidFill>
              <a:latin typeface="IBM Plex Sans"/>
            </a:endParaRPr>
          </a:p>
        </p:txBody>
      </p:sp>
      <p:sp>
        <p:nvSpPr>
          <p:cNvPr id="7" name="Text Placeholder 6"/>
          <p:cNvSpPr>
            <a:spLocks noGrp="1"/>
          </p:cNvSpPr>
          <p:nvPr>
            <p:ph type="body" sz="quarter" idx="14"/>
          </p:nvPr>
        </p:nvSpPr>
        <p:spPr>
          <a:xfrm>
            <a:off x="36676" y="1353332"/>
            <a:ext cx="5709920" cy="5269896"/>
          </a:xfrm>
        </p:spPr>
        <p:txBody>
          <a:bodyPr/>
          <a:lstStyle/>
          <a:p>
            <a:pPr marL="910144" lvl="2" indent="-380990">
              <a:buFont typeface="Arial" panose="020B0604020202020204" pitchFamily="34" charset="0"/>
              <a:buChar char="•"/>
            </a:pPr>
            <a:endParaRPr lang="en-US" sz="133" dirty="0"/>
          </a:p>
          <a:p>
            <a:pPr marL="611702" lvl="1" indent="-380990">
              <a:buFont typeface="Arial" panose="020B0604020202020204" pitchFamily="34" charset="0"/>
              <a:buChar char="•"/>
            </a:pPr>
            <a:r>
              <a:rPr lang="en-US" b="1" dirty="0"/>
              <a:t>Option 3: Project-level Git integration for JupyterLab</a:t>
            </a:r>
          </a:p>
          <a:p>
            <a:pPr marL="910144" lvl="2" indent="-380990">
              <a:buFont typeface="Arial" panose="020B0604020202020204" pitchFamily="34" charset="0"/>
              <a:buChar char="•"/>
            </a:pPr>
            <a:r>
              <a:rPr lang="en-US" dirty="0"/>
              <a:t>Git integration is done with JupyterLab git extension</a:t>
            </a:r>
          </a:p>
          <a:p>
            <a:pPr marL="910144" lvl="2" indent="-380990">
              <a:buFont typeface="Arial" panose="020B0604020202020204" pitchFamily="34" charset="0"/>
              <a:buChar char="•"/>
            </a:pPr>
            <a:r>
              <a:rPr lang="en-US" dirty="0"/>
              <a:t>Typical git process</a:t>
            </a:r>
          </a:p>
          <a:p>
            <a:pPr marL="910144" lvl="2" indent="-380990">
              <a:buFont typeface="Arial" panose="020B0604020202020204" pitchFamily="34" charset="0"/>
              <a:buChar char="•"/>
            </a:pPr>
            <a:r>
              <a:rPr lang="en-US" dirty="0"/>
              <a:t>Merge conflict resolution in  JupyterLab</a:t>
            </a:r>
          </a:p>
          <a:p>
            <a:pPr marL="611702" lvl="1" indent="-380990">
              <a:buFont typeface="Arial" panose="020B0604020202020204" pitchFamily="34" charset="0"/>
              <a:buChar char="•"/>
            </a:pPr>
            <a:endParaRPr lang="en-US" dirty="0"/>
          </a:p>
          <a:p>
            <a:pPr marL="611702" lvl="1" indent="-380990">
              <a:buFont typeface="Arial" panose="020B0604020202020204" pitchFamily="34" charset="0"/>
              <a:buChar char="•"/>
            </a:pPr>
            <a:endParaRPr lang="en-US" dirty="0"/>
          </a:p>
          <a:p>
            <a:pPr marL="910144" lvl="2" indent="-380990">
              <a:buFont typeface="Arial" panose="020B0604020202020204" pitchFamily="34" charset="0"/>
              <a:buChar char="•"/>
            </a:pPr>
            <a:endParaRPr lang="en-US" dirty="0"/>
          </a:p>
          <a:p>
            <a:pPr lvl="2" indent="0">
              <a:buNone/>
            </a:pPr>
            <a:endParaRPr lang="en-US" dirty="0"/>
          </a:p>
          <a:p>
            <a:pPr marL="611702" lvl="1" indent="-380990">
              <a:buFont typeface="Arial" panose="020B0604020202020204" pitchFamily="34" charset="0"/>
              <a:buChar char="•"/>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5904555" y="0"/>
            <a:ext cx="6268916" cy="6858000"/>
          </a:xfrm>
          <a:prstGeom prst="rect">
            <a:avLst/>
          </a:prstGeom>
          <a:solidFill>
            <a:schemeClr val="bg2"/>
          </a:solidFill>
        </p:spPr>
        <p:txBody>
          <a:bodyPr wrap="square" lIns="0" tIns="0" rIns="0" bIns="0" rtlCol="0" anchor="ctr">
            <a:noAutofit/>
          </a:bodyPr>
          <a:lstStyle/>
          <a:p>
            <a:pPr algn="ctr" defTabSz="914377">
              <a:defRPr/>
            </a:pPr>
            <a:r>
              <a:rPr lang="en-US" sz="1600" dirty="0">
                <a:solidFill>
                  <a:srgbClr val="FFFFFF"/>
                </a:solidFill>
                <a:latin typeface="Arial"/>
                <a:cs typeface="Arial"/>
              </a:rPr>
              <a:t>Under</a:t>
            </a:r>
          </a:p>
        </p:txBody>
      </p:sp>
      <p:sp>
        <p:nvSpPr>
          <p:cNvPr id="4" name="Rectangle 3">
            <a:extLst>
              <a:ext uri="{FF2B5EF4-FFF2-40B4-BE49-F238E27FC236}">
                <a16:creationId xmlns:a16="http://schemas.microsoft.com/office/drawing/2014/main" id="{0027D74C-568F-4387-8953-F438C2A5A3A0}"/>
              </a:ext>
            </a:extLst>
          </p:cNvPr>
          <p:cNvSpPr/>
          <p:nvPr/>
        </p:nvSpPr>
        <p:spPr>
          <a:xfrm>
            <a:off x="7973292" y="2068984"/>
            <a:ext cx="1219200" cy="1219200"/>
          </a:xfrm>
          <a:prstGeom prst="rect">
            <a:avLst/>
          </a:prstGeom>
        </p:spPr>
        <p:txBody>
          <a:bodyPr wrap="square" lIns="0" tIns="0" rIns="0" bIns="0" rtlCol="0" anchor="ctr">
            <a:noAutofit/>
          </a:bodyPr>
          <a:lstStyle/>
          <a:p>
            <a:pPr algn="ctr" defTabSz="914377">
              <a:defRPr/>
            </a:pPr>
            <a:endParaRPr lang="en-US" sz="1600" dirty="0" err="1">
              <a:solidFill>
                <a:srgbClr val="FFFFFF"/>
              </a:solidFill>
              <a:latin typeface="Arial"/>
              <a:cs typeface="Arial"/>
            </a:endParaRPr>
          </a:p>
        </p:txBody>
      </p:sp>
      <p:sp>
        <p:nvSpPr>
          <p:cNvPr id="9" name="Text Placeholder 6">
            <a:extLst>
              <a:ext uri="{FF2B5EF4-FFF2-40B4-BE49-F238E27FC236}">
                <a16:creationId xmlns:a16="http://schemas.microsoft.com/office/drawing/2014/main" id="{08A9473F-1C6C-4FEB-AC59-4011590997FE}"/>
              </a:ext>
            </a:extLst>
          </p:cNvPr>
          <p:cNvSpPr txBox="1">
            <a:spLocks/>
          </p:cNvSpPr>
          <p:nvPr/>
        </p:nvSpPr>
        <p:spPr>
          <a:xfrm>
            <a:off x="6638746" y="1652579"/>
            <a:ext cx="5422452" cy="4838239"/>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609585">
              <a:spcBef>
                <a:spcPts val="1467"/>
              </a:spcBef>
              <a:buFont typeface="+mj-lt"/>
              <a:buAutoNum type="arabicPeriod"/>
              <a:defRPr/>
            </a:pPr>
            <a:endParaRPr lang="en-US" sz="2133" dirty="0">
              <a:solidFill>
                <a:srgbClr val="000000"/>
              </a:solidFill>
              <a:latin typeface="IBM Plex Sans"/>
            </a:endParaRPr>
          </a:p>
          <a:p>
            <a:pPr marL="611702" lvl="1" indent="-380990" defTabSz="609585">
              <a:spcBef>
                <a:spcPts val="1467"/>
              </a:spcBef>
              <a:buFont typeface="Arial" panose="020B0604020202020204" pitchFamily="34" charset="0"/>
              <a:buChar char="•"/>
              <a:defRPr/>
            </a:pPr>
            <a:endParaRPr lang="en-US" sz="1867" b="1" dirty="0">
              <a:solidFill>
                <a:srgbClr val="000000"/>
              </a:solidFill>
              <a:latin typeface="IBM Plex Sans"/>
            </a:endParaRPr>
          </a:p>
          <a:p>
            <a:pPr defTabSz="609585">
              <a:spcBef>
                <a:spcPts val="1467"/>
              </a:spcBef>
              <a:defRPr/>
            </a:pPr>
            <a:endParaRPr lang="en-US" sz="2133" dirty="0">
              <a:solidFill>
                <a:srgbClr val="000000"/>
              </a:solidFill>
              <a:latin typeface="IBM Plex Sans"/>
            </a:endParaRPr>
          </a:p>
        </p:txBody>
      </p:sp>
      <p:sp>
        <p:nvSpPr>
          <p:cNvPr id="10" name="TextBox 9">
            <a:extLst>
              <a:ext uri="{FF2B5EF4-FFF2-40B4-BE49-F238E27FC236}">
                <a16:creationId xmlns:a16="http://schemas.microsoft.com/office/drawing/2014/main" id="{0BB3EC8C-3329-471D-B131-51186C1B5392}"/>
              </a:ext>
            </a:extLst>
          </p:cNvPr>
          <p:cNvSpPr txBox="1"/>
          <p:nvPr/>
        </p:nvSpPr>
        <p:spPr>
          <a:xfrm>
            <a:off x="7368131" y="1504844"/>
            <a:ext cx="3173791" cy="502573"/>
          </a:xfrm>
          <a:prstGeom prst="rect">
            <a:avLst/>
          </a:prstGeom>
          <a:noFill/>
        </p:spPr>
        <p:txBody>
          <a:bodyPr wrap="square" rtlCol="0">
            <a:spAutoFit/>
          </a:bodyPr>
          <a:lstStyle/>
          <a:p>
            <a:pPr algn="ctr" defTabSz="914377"/>
            <a:r>
              <a:rPr lang="en-US" sz="1333" b="1" dirty="0">
                <a:solidFill>
                  <a:srgbClr val="000000"/>
                </a:solidFill>
                <a:latin typeface="IBM Plex Sans"/>
              </a:rPr>
              <a:t>JupyterLab assets: copy per collaborator</a:t>
            </a:r>
          </a:p>
        </p:txBody>
      </p:sp>
      <p:sp>
        <p:nvSpPr>
          <p:cNvPr id="11" name="Rectangle: Rounded Corners 10">
            <a:extLst>
              <a:ext uri="{FF2B5EF4-FFF2-40B4-BE49-F238E27FC236}">
                <a16:creationId xmlns:a16="http://schemas.microsoft.com/office/drawing/2014/main" id="{19006095-7B81-4D83-9AD9-2418533B6F48}"/>
              </a:ext>
            </a:extLst>
          </p:cNvPr>
          <p:cNvSpPr/>
          <p:nvPr/>
        </p:nvSpPr>
        <p:spPr>
          <a:xfrm>
            <a:off x="6009087" y="1032613"/>
            <a:ext cx="5913565" cy="2819547"/>
          </a:xfrm>
          <a:prstGeom prst="roundRect">
            <a:avLst/>
          </a:prstGeom>
          <a:ln>
            <a:solidFill>
              <a:schemeClr val="accent1">
                <a:lumMod val="75000"/>
              </a:schemeClr>
            </a:solidFill>
          </a:ln>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12" name="Picture 11">
            <a:extLst>
              <a:ext uri="{FF2B5EF4-FFF2-40B4-BE49-F238E27FC236}">
                <a16:creationId xmlns:a16="http://schemas.microsoft.com/office/drawing/2014/main" id="{02340EA0-64B0-4285-9159-BD164969F6C9}"/>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0419348" y="822160"/>
            <a:ext cx="1703589" cy="1703589"/>
          </a:xfrm>
          <a:prstGeom prst="rect">
            <a:avLst/>
          </a:prstGeom>
        </p:spPr>
      </p:pic>
      <p:pic>
        <p:nvPicPr>
          <p:cNvPr id="13" name="Picture 12">
            <a:extLst>
              <a:ext uri="{FF2B5EF4-FFF2-40B4-BE49-F238E27FC236}">
                <a16:creationId xmlns:a16="http://schemas.microsoft.com/office/drawing/2014/main" id="{6000BEFC-0285-40D5-ADDC-8A238B4E53E1}"/>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6009087" y="788138"/>
            <a:ext cx="1703589" cy="1703589"/>
          </a:xfrm>
          <a:prstGeom prst="rect">
            <a:avLst/>
          </a:prstGeom>
        </p:spPr>
      </p:pic>
      <p:pic>
        <p:nvPicPr>
          <p:cNvPr id="14" name="Picture 13">
            <a:extLst>
              <a:ext uri="{FF2B5EF4-FFF2-40B4-BE49-F238E27FC236}">
                <a16:creationId xmlns:a16="http://schemas.microsoft.com/office/drawing/2014/main" id="{E1BED9D1-9356-47F1-8665-C152E46AFAF9}"/>
              </a:ext>
            </a:extLst>
          </p:cNvPr>
          <p:cNvPicPr>
            <a:picLocks noChangeAspect="1"/>
          </p:cNvPicPr>
          <p:nvPr/>
        </p:nvPicPr>
        <p:blipFill>
          <a:blip r:embed="rId7"/>
          <a:stretch>
            <a:fillRect/>
          </a:stretch>
        </p:blipFill>
        <p:spPr>
          <a:xfrm>
            <a:off x="6113765" y="2430055"/>
            <a:ext cx="1192255" cy="747283"/>
          </a:xfrm>
          <a:prstGeom prst="rect">
            <a:avLst/>
          </a:prstGeom>
        </p:spPr>
      </p:pic>
      <p:pic>
        <p:nvPicPr>
          <p:cNvPr id="15" name="Picture 14">
            <a:extLst>
              <a:ext uri="{FF2B5EF4-FFF2-40B4-BE49-F238E27FC236}">
                <a16:creationId xmlns:a16="http://schemas.microsoft.com/office/drawing/2014/main" id="{52C9C031-A6F1-4F9A-AFBE-249B13D829D7}"/>
              </a:ext>
            </a:extLst>
          </p:cNvPr>
          <p:cNvPicPr>
            <a:picLocks noChangeAspect="1"/>
          </p:cNvPicPr>
          <p:nvPr/>
        </p:nvPicPr>
        <p:blipFill>
          <a:blip r:embed="rId7"/>
          <a:stretch>
            <a:fillRect/>
          </a:stretch>
        </p:blipFill>
        <p:spPr>
          <a:xfrm>
            <a:off x="10503098" y="2368729"/>
            <a:ext cx="1308629" cy="820224"/>
          </a:xfrm>
          <a:prstGeom prst="rect">
            <a:avLst/>
          </a:prstGeom>
        </p:spPr>
      </p:pic>
      <p:pic>
        <p:nvPicPr>
          <p:cNvPr id="16" name="Picture 15">
            <a:extLst>
              <a:ext uri="{FF2B5EF4-FFF2-40B4-BE49-F238E27FC236}">
                <a16:creationId xmlns:a16="http://schemas.microsoft.com/office/drawing/2014/main" id="{276173E6-E014-44B2-9D3D-BF6F3583123E}"/>
              </a:ext>
            </a:extLst>
          </p:cNvPr>
          <p:cNvPicPr>
            <a:picLocks noChangeAspect="1"/>
          </p:cNvPicPr>
          <p:nvPr/>
        </p:nvPicPr>
        <p:blipFill>
          <a:blip r:embed="rId8"/>
          <a:stretch>
            <a:fillRect/>
          </a:stretch>
        </p:blipFill>
        <p:spPr>
          <a:xfrm>
            <a:off x="8439023" y="2352185"/>
            <a:ext cx="993183" cy="870736"/>
          </a:xfrm>
          <a:prstGeom prst="rect">
            <a:avLst/>
          </a:prstGeom>
        </p:spPr>
      </p:pic>
      <p:sp>
        <p:nvSpPr>
          <p:cNvPr id="17" name="TextBox 16">
            <a:extLst>
              <a:ext uri="{FF2B5EF4-FFF2-40B4-BE49-F238E27FC236}">
                <a16:creationId xmlns:a16="http://schemas.microsoft.com/office/drawing/2014/main" id="{0302608A-6143-4B74-BB96-374375534F56}"/>
              </a:ext>
            </a:extLst>
          </p:cNvPr>
          <p:cNvSpPr txBox="1"/>
          <p:nvPr/>
        </p:nvSpPr>
        <p:spPr>
          <a:xfrm>
            <a:off x="6201473" y="3273365"/>
            <a:ext cx="962123" cy="276999"/>
          </a:xfrm>
          <a:prstGeom prst="rect">
            <a:avLst/>
          </a:prstGeom>
          <a:noFill/>
        </p:spPr>
        <p:txBody>
          <a:bodyPr wrap="none" rtlCol="0">
            <a:spAutoFit/>
          </a:bodyPr>
          <a:lstStyle/>
          <a:p>
            <a:pPr defTabSz="914377"/>
            <a:r>
              <a:rPr lang="en-US" sz="1200" dirty="0">
                <a:solidFill>
                  <a:srgbClr val="000000"/>
                </a:solidFill>
                <a:latin typeface="IBM Plex Sans"/>
              </a:rPr>
              <a:t>JupyterLab</a:t>
            </a:r>
          </a:p>
        </p:txBody>
      </p:sp>
      <p:sp>
        <p:nvSpPr>
          <p:cNvPr id="18" name="TextBox 17">
            <a:extLst>
              <a:ext uri="{FF2B5EF4-FFF2-40B4-BE49-F238E27FC236}">
                <a16:creationId xmlns:a16="http://schemas.microsoft.com/office/drawing/2014/main" id="{1E016B1E-1CBE-48B7-84C1-E3A978894608}"/>
              </a:ext>
            </a:extLst>
          </p:cNvPr>
          <p:cNvSpPr txBox="1"/>
          <p:nvPr/>
        </p:nvSpPr>
        <p:spPr>
          <a:xfrm>
            <a:off x="10654151" y="3248030"/>
            <a:ext cx="962123" cy="276999"/>
          </a:xfrm>
          <a:prstGeom prst="rect">
            <a:avLst/>
          </a:prstGeom>
          <a:noFill/>
        </p:spPr>
        <p:txBody>
          <a:bodyPr wrap="none" rtlCol="0">
            <a:spAutoFit/>
          </a:bodyPr>
          <a:lstStyle/>
          <a:p>
            <a:pPr defTabSz="914377"/>
            <a:r>
              <a:rPr lang="en-US" sz="1200" dirty="0">
                <a:solidFill>
                  <a:srgbClr val="000000"/>
                </a:solidFill>
                <a:latin typeface="IBM Plex Sans"/>
              </a:rPr>
              <a:t>JupyterLab</a:t>
            </a:r>
          </a:p>
        </p:txBody>
      </p:sp>
      <p:sp>
        <p:nvSpPr>
          <p:cNvPr id="19" name="TextBox 18">
            <a:extLst>
              <a:ext uri="{FF2B5EF4-FFF2-40B4-BE49-F238E27FC236}">
                <a16:creationId xmlns:a16="http://schemas.microsoft.com/office/drawing/2014/main" id="{412BE02D-14E3-4736-9517-7075F8010B2D}"/>
              </a:ext>
            </a:extLst>
          </p:cNvPr>
          <p:cNvSpPr txBox="1"/>
          <p:nvPr/>
        </p:nvSpPr>
        <p:spPr>
          <a:xfrm>
            <a:off x="8524982" y="2021934"/>
            <a:ext cx="739305" cy="276999"/>
          </a:xfrm>
          <a:prstGeom prst="rect">
            <a:avLst/>
          </a:prstGeom>
          <a:noFill/>
        </p:spPr>
        <p:txBody>
          <a:bodyPr wrap="none" rtlCol="0">
            <a:spAutoFit/>
          </a:bodyPr>
          <a:lstStyle/>
          <a:p>
            <a:pPr defTabSz="914377"/>
            <a:r>
              <a:rPr lang="en-US" sz="1200" dirty="0">
                <a:solidFill>
                  <a:srgbClr val="000000"/>
                </a:solidFill>
                <a:latin typeface="IBM Plex Sans"/>
              </a:rPr>
              <a:t>Git repo</a:t>
            </a:r>
          </a:p>
        </p:txBody>
      </p:sp>
      <p:cxnSp>
        <p:nvCxnSpPr>
          <p:cNvPr id="20" name="Straight Arrow Connector 19">
            <a:extLst>
              <a:ext uri="{FF2B5EF4-FFF2-40B4-BE49-F238E27FC236}">
                <a16:creationId xmlns:a16="http://schemas.microsoft.com/office/drawing/2014/main" id="{784AB4FB-59B2-40F5-A098-A0B2B460EE26}"/>
              </a:ext>
            </a:extLst>
          </p:cNvPr>
          <p:cNvCxnSpPr>
            <a:cxnSpLocks/>
            <a:stCxn id="14" idx="3"/>
            <a:endCxn id="16" idx="1"/>
          </p:cNvCxnSpPr>
          <p:nvPr/>
        </p:nvCxnSpPr>
        <p:spPr>
          <a:xfrm flipV="1">
            <a:off x="7306019" y="2787554"/>
            <a:ext cx="1133004" cy="16143"/>
          </a:xfrm>
          <a:prstGeom prst="straightConnector1">
            <a:avLst/>
          </a:prstGeom>
          <a:ln w="63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1951C00-A5BE-4CBD-8E58-529482F15241}"/>
              </a:ext>
            </a:extLst>
          </p:cNvPr>
          <p:cNvSpPr txBox="1"/>
          <p:nvPr/>
        </p:nvSpPr>
        <p:spPr>
          <a:xfrm>
            <a:off x="7504749" y="2447578"/>
            <a:ext cx="849913" cy="276999"/>
          </a:xfrm>
          <a:prstGeom prst="rect">
            <a:avLst/>
          </a:prstGeom>
          <a:noFill/>
        </p:spPr>
        <p:txBody>
          <a:bodyPr wrap="none" rtlCol="0">
            <a:spAutoFit/>
          </a:bodyPr>
          <a:lstStyle/>
          <a:p>
            <a:pPr defTabSz="914377"/>
            <a:r>
              <a:rPr lang="en-US" sz="1200" dirty="0">
                <a:solidFill>
                  <a:srgbClr val="000000"/>
                </a:solidFill>
                <a:latin typeface="IBM Plex Sans"/>
              </a:rPr>
              <a:t>Push/pull</a:t>
            </a:r>
          </a:p>
        </p:txBody>
      </p:sp>
      <p:sp>
        <p:nvSpPr>
          <p:cNvPr id="22" name="TextBox 21">
            <a:extLst>
              <a:ext uri="{FF2B5EF4-FFF2-40B4-BE49-F238E27FC236}">
                <a16:creationId xmlns:a16="http://schemas.microsoft.com/office/drawing/2014/main" id="{2A9B9B1E-1083-4211-9D48-873E2010D943}"/>
              </a:ext>
            </a:extLst>
          </p:cNvPr>
          <p:cNvSpPr txBox="1"/>
          <p:nvPr/>
        </p:nvSpPr>
        <p:spPr>
          <a:xfrm>
            <a:off x="9449832" y="2447578"/>
            <a:ext cx="849913" cy="276999"/>
          </a:xfrm>
          <a:prstGeom prst="rect">
            <a:avLst/>
          </a:prstGeom>
          <a:noFill/>
        </p:spPr>
        <p:txBody>
          <a:bodyPr wrap="none" rtlCol="0">
            <a:spAutoFit/>
          </a:bodyPr>
          <a:lstStyle/>
          <a:p>
            <a:pPr defTabSz="914377"/>
            <a:r>
              <a:rPr lang="en-US" sz="1200" dirty="0">
                <a:solidFill>
                  <a:srgbClr val="000000"/>
                </a:solidFill>
                <a:latin typeface="IBM Plex Sans"/>
              </a:rPr>
              <a:t>Push/pull</a:t>
            </a:r>
          </a:p>
        </p:txBody>
      </p:sp>
      <p:cxnSp>
        <p:nvCxnSpPr>
          <p:cNvPr id="23" name="Straight Arrow Connector 22">
            <a:extLst>
              <a:ext uri="{FF2B5EF4-FFF2-40B4-BE49-F238E27FC236}">
                <a16:creationId xmlns:a16="http://schemas.microsoft.com/office/drawing/2014/main" id="{352FA19B-D186-4807-8AC9-ACA0B30D673B}"/>
              </a:ext>
            </a:extLst>
          </p:cNvPr>
          <p:cNvCxnSpPr>
            <a:cxnSpLocks/>
          </p:cNvCxnSpPr>
          <p:nvPr/>
        </p:nvCxnSpPr>
        <p:spPr>
          <a:xfrm>
            <a:off x="9432206" y="2773967"/>
            <a:ext cx="1070892" cy="0"/>
          </a:xfrm>
          <a:prstGeom prst="straightConnector1">
            <a:avLst/>
          </a:prstGeom>
          <a:ln w="63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F74E5D56-8905-4217-8AF1-A8ADE40D82AB}"/>
              </a:ext>
            </a:extLst>
          </p:cNvPr>
          <p:cNvPicPr>
            <a:picLocks noChangeAspect="1"/>
          </p:cNvPicPr>
          <p:nvPr/>
        </p:nvPicPr>
        <p:blipFill>
          <a:blip r:embed="rId9"/>
          <a:stretch>
            <a:fillRect/>
          </a:stretch>
        </p:blipFill>
        <p:spPr>
          <a:xfrm>
            <a:off x="7931579" y="4273942"/>
            <a:ext cx="1984459" cy="1703589"/>
          </a:xfrm>
          <a:prstGeom prst="rect">
            <a:avLst/>
          </a:prstGeom>
        </p:spPr>
      </p:pic>
      <p:sp>
        <p:nvSpPr>
          <p:cNvPr id="25" name="TextBox 24">
            <a:extLst>
              <a:ext uri="{FF2B5EF4-FFF2-40B4-BE49-F238E27FC236}">
                <a16:creationId xmlns:a16="http://schemas.microsoft.com/office/drawing/2014/main" id="{55DF0623-0206-4711-B879-6983D9478A1B}"/>
              </a:ext>
            </a:extLst>
          </p:cNvPr>
          <p:cNvSpPr txBox="1"/>
          <p:nvPr/>
        </p:nvSpPr>
        <p:spPr>
          <a:xfrm>
            <a:off x="8329464" y="6030018"/>
            <a:ext cx="1152880" cy="318100"/>
          </a:xfrm>
          <a:prstGeom prst="rect">
            <a:avLst/>
          </a:prstGeom>
          <a:noFill/>
        </p:spPr>
        <p:txBody>
          <a:bodyPr wrap="none" rtlCol="0">
            <a:spAutoFit/>
          </a:bodyPr>
          <a:lstStyle/>
          <a:p>
            <a:pPr defTabSz="914377"/>
            <a:r>
              <a:rPr lang="en-US" sz="1467" b="1" dirty="0">
                <a:solidFill>
                  <a:srgbClr val="000000"/>
                </a:solidFill>
                <a:latin typeface="IBM Plex Sans"/>
              </a:rPr>
              <a:t>CI/CD Tool</a:t>
            </a:r>
          </a:p>
        </p:txBody>
      </p:sp>
      <p:cxnSp>
        <p:nvCxnSpPr>
          <p:cNvPr id="26" name="Straight Arrow Connector 25">
            <a:extLst>
              <a:ext uri="{FF2B5EF4-FFF2-40B4-BE49-F238E27FC236}">
                <a16:creationId xmlns:a16="http://schemas.microsoft.com/office/drawing/2014/main" id="{08A3DEF9-1BFA-42EF-8940-C6008BA198FC}"/>
              </a:ext>
            </a:extLst>
          </p:cNvPr>
          <p:cNvCxnSpPr>
            <a:stCxn id="24" idx="0"/>
            <a:endCxn id="16" idx="2"/>
          </p:cNvCxnSpPr>
          <p:nvPr/>
        </p:nvCxnSpPr>
        <p:spPr>
          <a:xfrm flipV="1">
            <a:off x="8923809" y="3222922"/>
            <a:ext cx="11807" cy="105102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711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6667578" cy="853440"/>
          </a:xfrm>
        </p:spPr>
        <p:txBody>
          <a:bodyPr/>
          <a:lstStyle/>
          <a:p>
            <a:r>
              <a:rPr lang="en-US" dirty="0"/>
              <a:t>Collaboration and Git Integration</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353333" y="1438781"/>
            <a:ext cx="5206640" cy="4078146"/>
          </a:xfrm>
        </p:spPr>
        <p:txBody>
          <a:bodyPr/>
          <a:lstStyle/>
          <a:p>
            <a:pPr marL="342900" indent="-342900">
              <a:buFont typeface="Arial" panose="020B0604020202020204" pitchFamily="34" charset="0"/>
              <a:buChar char="•"/>
            </a:pPr>
            <a:r>
              <a:rPr lang="en-US" sz="2000" b="1" dirty="0"/>
              <a:t>Which option should be used?</a:t>
            </a:r>
          </a:p>
          <a:p>
            <a:pPr marL="573612" lvl="1" indent="-342900">
              <a:buFont typeface="Arial" panose="020B0604020202020204" pitchFamily="34" charset="0"/>
              <a:buChar char="•"/>
            </a:pPr>
            <a:r>
              <a:rPr lang="en-US" sz="2000" dirty="0"/>
              <a:t>If you are planning to use </a:t>
            </a:r>
            <a:r>
              <a:rPr lang="en-US" sz="2000" i="1" dirty="0"/>
              <a:t>JupyterLab</a:t>
            </a:r>
            <a:r>
              <a:rPr lang="en-US" sz="2000" dirty="0"/>
              <a:t> or </a:t>
            </a:r>
            <a:r>
              <a:rPr lang="en-US" sz="2000" i="1" dirty="0"/>
              <a:t>RStudio</a:t>
            </a:r>
            <a:r>
              <a:rPr lang="en-US" sz="2000" dirty="0"/>
              <a:t>, then Git integration is required</a:t>
            </a:r>
          </a:p>
          <a:p>
            <a:pPr marL="573612" lvl="1" indent="-342900">
              <a:buFont typeface="Arial" panose="020B0604020202020204" pitchFamily="34" charset="0"/>
              <a:buChar char="•"/>
            </a:pPr>
            <a:r>
              <a:rPr lang="en-US" sz="2000" dirty="0"/>
              <a:t>Git integration is not required for any other capability</a:t>
            </a:r>
          </a:p>
          <a:p>
            <a:pPr marL="872053" lvl="2" indent="-342900">
              <a:buFont typeface="Arial" panose="020B0604020202020204" pitchFamily="34" charset="0"/>
              <a:buChar char="•"/>
            </a:pPr>
            <a:r>
              <a:rPr lang="en-US" sz="2000" dirty="0"/>
              <a:t>Deployment, backup, etc. are built-in functions in CPD</a:t>
            </a:r>
          </a:p>
          <a:p>
            <a:pPr marL="573612" lvl="1" indent="-342900">
              <a:buFont typeface="Arial" panose="020B0604020202020204" pitchFamily="34" charset="0"/>
              <a:buChar char="•"/>
            </a:pPr>
            <a:r>
              <a:rPr lang="en-US" sz="2000" dirty="0"/>
              <a:t>Optionally, Git integration can be used for project export</a:t>
            </a:r>
          </a:p>
          <a:p>
            <a:pPr marL="872053" lvl="2" indent="-342900">
              <a:buFont typeface="Arial" panose="020B0604020202020204" pitchFamily="34" charset="0"/>
              <a:buChar char="•"/>
            </a:pPr>
            <a:r>
              <a:rPr lang="en-US" sz="2000" dirty="0"/>
              <a:t>If Git is used for automation of other workflows</a:t>
            </a:r>
            <a:endParaRPr lang="en-US" sz="1600" dirty="0"/>
          </a:p>
          <a:p>
            <a:pPr marL="573612" lvl="1" indent="-342900">
              <a:buFont typeface="Arial" panose="020B0604020202020204" pitchFamily="34" charset="0"/>
              <a:buChar char="•"/>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Text Placeholder 6">
            <a:extLst>
              <a:ext uri="{FF2B5EF4-FFF2-40B4-BE49-F238E27FC236}">
                <a16:creationId xmlns:a16="http://schemas.microsoft.com/office/drawing/2014/main" id="{0A57E363-7180-4390-8855-C4CEEF574B5D}"/>
              </a:ext>
            </a:extLst>
          </p:cNvPr>
          <p:cNvSpPr txBox="1">
            <a:spLocks/>
          </p:cNvSpPr>
          <p:nvPr/>
        </p:nvSpPr>
        <p:spPr>
          <a:xfrm>
            <a:off x="6540680" y="955205"/>
            <a:ext cx="5206640" cy="4078146"/>
          </a:xfrm>
          <a:prstGeom prst="rect">
            <a:avLst/>
          </a:prstGeom>
        </p:spPr>
        <p:txBody>
          <a:bodyPr vert="horz" lIns="0" tIns="0" rIns="0" bIns="0" rtlCol="0">
            <a:noAutofit/>
          </a:bodyPr>
          <a:lstStyle>
            <a:lvl1pPr marL="0" indent="0" algn="l" defTabSz="609585" rtl="0" eaLnBrk="1" latinLnBrk="0" hangingPunct="1">
              <a:lnSpc>
                <a:spcPct val="100000"/>
              </a:lnSpc>
              <a:spcBef>
                <a:spcPts val="1467"/>
              </a:spcBef>
              <a:buFont typeface="Arial"/>
              <a:buNone/>
              <a:defRPr sz="2133"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Topics we will cover later</a:t>
            </a:r>
          </a:p>
          <a:p>
            <a:pPr marL="573612" lvl="1" indent="-342900">
              <a:buFont typeface="Arial" panose="020B0604020202020204" pitchFamily="34" charset="0"/>
              <a:buChar char="•"/>
            </a:pPr>
            <a:r>
              <a:rPr lang="en-US" sz="2000" dirty="0"/>
              <a:t>Versioning of models</a:t>
            </a:r>
          </a:p>
          <a:p>
            <a:pPr marL="573612" lvl="1" indent="-342900">
              <a:buFont typeface="Arial" panose="020B0604020202020204" pitchFamily="34" charset="0"/>
              <a:buChar char="•"/>
            </a:pPr>
            <a:r>
              <a:rPr lang="en-US" sz="2000" dirty="0"/>
              <a:t>Promotion of assets to production</a:t>
            </a:r>
          </a:p>
          <a:p>
            <a:pPr marL="573612" lvl="1" indent="-342900">
              <a:buFont typeface="Arial" panose="020B0604020202020204" pitchFamily="34" charset="0"/>
              <a:buChar char="•"/>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Tree>
    <p:extLst>
      <p:ext uri="{BB962C8B-B14F-4D97-AF65-F5344CB8AC3E}">
        <p14:creationId xmlns:p14="http://schemas.microsoft.com/office/powerpoint/2010/main" val="122623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902962" cy="853440"/>
          </a:xfrm>
        </p:spPr>
        <p:txBody>
          <a:bodyPr/>
          <a:lstStyle/>
          <a:p>
            <a:r>
              <a:rPr lang="en-US" dirty="0"/>
              <a:t>Open source tools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34</a:t>
            </a:fld>
            <a:endParaRPr lang="en-US">
              <a:solidFill>
                <a:srgbClr val="000000"/>
              </a:solidFill>
              <a:latin typeface="IBM Plex Sans"/>
            </a:endParaRPr>
          </a:p>
        </p:txBody>
      </p:sp>
      <p:sp>
        <p:nvSpPr>
          <p:cNvPr id="7" name="Text Placeholder 6"/>
          <p:cNvSpPr>
            <a:spLocks noGrp="1"/>
          </p:cNvSpPr>
          <p:nvPr>
            <p:ph type="body" sz="quarter" idx="14"/>
          </p:nvPr>
        </p:nvSpPr>
        <p:spPr>
          <a:xfrm>
            <a:off x="285552" y="1402080"/>
            <a:ext cx="5709920" cy="4786207"/>
          </a:xfrm>
        </p:spPr>
        <p:txBody>
          <a:bodyPr/>
          <a:lstStyle/>
          <a:p>
            <a:pPr marL="380990" indent="-380990">
              <a:buFont typeface="Arial" panose="020B0604020202020204" pitchFamily="34" charset="0"/>
              <a:buChar char="•"/>
            </a:pPr>
            <a:r>
              <a:rPr lang="en-US" sz="2400" b="1" dirty="0"/>
              <a:t>Tools</a:t>
            </a:r>
          </a:p>
          <a:p>
            <a:pPr marL="611702" lvl="1" indent="-380990">
              <a:buFont typeface="Arial" panose="020B0604020202020204" pitchFamily="34" charset="0"/>
              <a:buChar char="•"/>
            </a:pPr>
            <a:r>
              <a:rPr lang="en-US" sz="1800" dirty="0" err="1"/>
              <a:t>Jupyter</a:t>
            </a:r>
            <a:r>
              <a:rPr lang="en-US" sz="1800" dirty="0"/>
              <a:t> notebook: Python, R, Spark</a:t>
            </a:r>
          </a:p>
          <a:p>
            <a:pPr marL="611702" lvl="1" indent="-380990">
              <a:buFont typeface="Arial" panose="020B0604020202020204" pitchFamily="34" charset="0"/>
              <a:buChar char="•"/>
            </a:pPr>
            <a:r>
              <a:rPr lang="en-US" sz="1800" dirty="0"/>
              <a:t>JupyterLab: Python, Spark</a:t>
            </a:r>
          </a:p>
          <a:p>
            <a:pPr marL="611702" lvl="1" indent="-380990">
              <a:buFont typeface="Arial" panose="020B0604020202020204" pitchFamily="34" charset="0"/>
              <a:buChar char="•"/>
            </a:pPr>
            <a:r>
              <a:rPr lang="en-US" sz="1800" dirty="0"/>
              <a:t>RStudio</a:t>
            </a:r>
          </a:p>
          <a:p>
            <a:pPr marL="380990" indent="-380990">
              <a:buFont typeface="Arial" panose="020B0604020202020204" pitchFamily="34" charset="0"/>
              <a:buChar char="•"/>
            </a:pPr>
            <a:r>
              <a:rPr lang="en-US" sz="2400" b="1" dirty="0"/>
              <a:t>To look up versions</a:t>
            </a:r>
          </a:p>
          <a:p>
            <a:pPr marL="611702" lvl="1" indent="-380990">
              <a:buFont typeface="Arial" panose="020B0604020202020204" pitchFamily="34" charset="0"/>
              <a:buChar char="•"/>
            </a:pPr>
            <a:r>
              <a:rPr lang="en-US" sz="1800" dirty="0"/>
              <a:t>Use menus in IDEs (Help -&gt; About)</a:t>
            </a:r>
          </a:p>
          <a:p>
            <a:pPr marL="380990" indent="-380990">
              <a:buFont typeface="Arial" panose="020B0604020202020204" pitchFamily="34" charset="0"/>
              <a:buChar char="•"/>
            </a:pPr>
            <a:r>
              <a:rPr lang="en-US" sz="2400" b="1" dirty="0"/>
              <a:t>Preloaded libraries</a:t>
            </a:r>
          </a:p>
          <a:p>
            <a:pPr marL="611702" lvl="1" indent="-380990">
              <a:buFont typeface="Arial" panose="020B0604020202020204" pitchFamily="34" charset="0"/>
              <a:buChar char="•"/>
            </a:pPr>
            <a:r>
              <a:rPr lang="en-US" sz="1800" dirty="0"/>
              <a:t>Use </a:t>
            </a:r>
            <a:r>
              <a:rPr lang="en-US" sz="1800" i="1" dirty="0"/>
              <a:t>Environment</a:t>
            </a:r>
            <a:r>
              <a:rPr lang="en-US" sz="1800" dirty="0"/>
              <a:t> view in projects  or </a:t>
            </a:r>
            <a:r>
              <a:rPr lang="en-US" sz="1800" i="1" dirty="0"/>
              <a:t>pip</a:t>
            </a:r>
            <a:r>
              <a:rPr lang="en-US" sz="1800" dirty="0"/>
              <a:t> / </a:t>
            </a:r>
            <a:r>
              <a:rPr lang="en-US" sz="1800" i="1" dirty="0" err="1"/>
              <a:t>conda</a:t>
            </a:r>
            <a:r>
              <a:rPr lang="en-US" sz="1800" dirty="0"/>
              <a:t> commands</a:t>
            </a:r>
          </a:p>
          <a:p>
            <a:endParaRPr lang="en-US" sz="1600" dirty="0"/>
          </a:p>
          <a:p>
            <a:endParaRPr lang="en-US" dirty="0"/>
          </a:p>
          <a:p>
            <a:pPr marL="611702" lvl="1" indent="-380990">
              <a:buFont typeface="Arial" panose="020B0604020202020204" pitchFamily="34" charset="0"/>
              <a:buChar char="•"/>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6463552" y="68856"/>
            <a:ext cx="5709920" cy="6858000"/>
          </a:xfrm>
          <a:prstGeom prst="rect">
            <a:avLst/>
          </a:prstGeom>
          <a:solidFill>
            <a:schemeClr val="bg2"/>
          </a:solidFill>
        </p:spPr>
        <p:txBody>
          <a:bodyPr wrap="square" lIns="0" tIns="0" rIns="0" bIns="0" rtlCol="0" anchor="ctr">
            <a:noAutofit/>
          </a:bodyPr>
          <a:lstStyle/>
          <a:p>
            <a:pPr algn="ctr" defTabSz="914377"/>
            <a:endParaRPr lang="en-US" sz="1467" i="1" dirty="0">
              <a:solidFill>
                <a:srgbClr val="000000"/>
              </a:solidFill>
              <a:latin typeface="Arial"/>
              <a:cs typeface="Arial"/>
            </a:endParaRPr>
          </a:p>
        </p:txBody>
      </p:sp>
      <p:pic>
        <p:nvPicPr>
          <p:cNvPr id="9" name="Picture 8">
            <a:extLst>
              <a:ext uri="{FF2B5EF4-FFF2-40B4-BE49-F238E27FC236}">
                <a16:creationId xmlns:a16="http://schemas.microsoft.com/office/drawing/2014/main" id="{53BF9C27-C54B-449B-AA01-2CC69FC1FE76}"/>
              </a:ext>
            </a:extLst>
          </p:cNvPr>
          <p:cNvPicPr>
            <a:picLocks noChangeAspect="1"/>
          </p:cNvPicPr>
          <p:nvPr/>
        </p:nvPicPr>
        <p:blipFill>
          <a:blip r:embed="rId3"/>
          <a:stretch>
            <a:fillRect/>
          </a:stretch>
        </p:blipFill>
        <p:spPr>
          <a:xfrm>
            <a:off x="7042128" y="2055823"/>
            <a:ext cx="4420725" cy="2490019"/>
          </a:xfrm>
          <a:prstGeom prst="rect">
            <a:avLst/>
          </a:prstGeom>
        </p:spPr>
      </p:pic>
    </p:spTree>
    <p:extLst>
      <p:ext uri="{BB962C8B-B14F-4D97-AF65-F5344CB8AC3E}">
        <p14:creationId xmlns:p14="http://schemas.microsoft.com/office/powerpoint/2010/main" val="249932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902962" cy="853440"/>
          </a:xfrm>
        </p:spPr>
        <p:txBody>
          <a:bodyPr/>
          <a:lstStyle/>
          <a:p>
            <a:r>
              <a:rPr lang="en-US" dirty="0"/>
              <a:t>Open source tools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35</a:t>
            </a:fld>
            <a:endParaRPr lang="en-US">
              <a:solidFill>
                <a:srgbClr val="000000"/>
              </a:solidFill>
              <a:latin typeface="IBM Plex Sans"/>
            </a:endParaRPr>
          </a:p>
        </p:txBody>
      </p:sp>
      <p:sp>
        <p:nvSpPr>
          <p:cNvPr id="7" name="Text Placeholder 6"/>
          <p:cNvSpPr>
            <a:spLocks noGrp="1"/>
          </p:cNvSpPr>
          <p:nvPr>
            <p:ph type="body" sz="quarter" idx="14"/>
          </p:nvPr>
        </p:nvSpPr>
        <p:spPr>
          <a:xfrm>
            <a:off x="304800" y="1448326"/>
            <a:ext cx="5709920" cy="4786207"/>
          </a:xfrm>
        </p:spPr>
        <p:txBody>
          <a:bodyPr/>
          <a:lstStyle/>
          <a:p>
            <a:pPr marL="380990" indent="-380990">
              <a:buFont typeface="Arial" panose="020B0604020202020204" pitchFamily="34" charset="0"/>
              <a:buChar char="•"/>
            </a:pPr>
            <a:r>
              <a:rPr lang="en-US" sz="1800" b="1" dirty="0"/>
              <a:t>Load any package / library</a:t>
            </a:r>
          </a:p>
          <a:p>
            <a:pPr marL="611702" lvl="1" indent="-380990">
              <a:buFont typeface="Arial" panose="020B0604020202020204" pitchFamily="34" charset="0"/>
              <a:buChar char="•"/>
            </a:pPr>
            <a:r>
              <a:rPr lang="en-US" sz="1400" dirty="0"/>
              <a:t>Via environment customizations</a:t>
            </a:r>
          </a:p>
          <a:p>
            <a:pPr marL="380990" indent="-380990">
              <a:buFont typeface="Arial" panose="020B0604020202020204" pitchFamily="34" charset="0"/>
              <a:buChar char="•"/>
            </a:pPr>
            <a:r>
              <a:rPr lang="en-US" sz="1800" b="1" dirty="0"/>
              <a:t>Customize runtime environment configuration</a:t>
            </a:r>
          </a:p>
          <a:p>
            <a:pPr marL="611702" lvl="1" indent="-380990">
              <a:buFont typeface="Arial" panose="020B0604020202020204" pitchFamily="34" charset="0"/>
              <a:buChar char="•"/>
            </a:pPr>
            <a:r>
              <a:rPr lang="en-US" sz="1600" dirty="0"/>
              <a:t>Processors and memory</a:t>
            </a:r>
          </a:p>
          <a:p>
            <a:pPr marL="380990" indent="-380990">
              <a:buFont typeface="Arial" panose="020B0604020202020204" pitchFamily="34" charset="0"/>
              <a:buChar char="•"/>
            </a:pPr>
            <a:r>
              <a:rPr lang="en-US" sz="1800" b="1" dirty="0"/>
              <a:t>Access data</a:t>
            </a:r>
          </a:p>
          <a:p>
            <a:pPr marL="611702" lvl="1" indent="-380990">
              <a:buFont typeface="Arial" panose="020B0604020202020204" pitchFamily="34" charset="0"/>
              <a:buChar char="•"/>
            </a:pPr>
            <a:r>
              <a:rPr lang="en-US" sz="1600" dirty="0"/>
              <a:t>Code generation for all defined data sources: </a:t>
            </a:r>
            <a:r>
              <a:rPr lang="en-US" sz="1600" i="1" dirty="0"/>
              <a:t>pandas</a:t>
            </a:r>
            <a:r>
              <a:rPr lang="en-US" sz="1600" dirty="0"/>
              <a:t> data frames and </a:t>
            </a:r>
            <a:r>
              <a:rPr lang="en-US" sz="1600" i="1" dirty="0"/>
              <a:t>Spark</a:t>
            </a:r>
            <a:r>
              <a:rPr lang="en-US" sz="1600" dirty="0"/>
              <a:t> data frames</a:t>
            </a:r>
          </a:p>
          <a:p>
            <a:pPr marL="380990" indent="-380990">
              <a:buFont typeface="Arial" panose="020B0604020202020204" pitchFamily="34" charset="0"/>
              <a:buChar char="•"/>
            </a:pPr>
            <a:r>
              <a:rPr lang="en-US" sz="1800" b="1" dirty="0"/>
              <a:t>Schedule notebooks to run as a job</a:t>
            </a:r>
          </a:p>
          <a:p>
            <a:pPr marL="380990" indent="-380990">
              <a:buFont typeface="Arial" panose="020B0604020202020204" pitchFamily="34" charset="0"/>
              <a:buChar char="•"/>
            </a:pPr>
            <a:r>
              <a:rPr lang="en-US" sz="1800" b="1" dirty="0"/>
              <a:t>Publish notebooks as a URL</a:t>
            </a:r>
          </a:p>
          <a:p>
            <a:pPr marL="380990" indent="-380990">
              <a:buFont typeface="Arial" panose="020B0604020202020204" pitchFamily="34" charset="0"/>
              <a:buChar char="•"/>
            </a:pPr>
            <a:r>
              <a:rPr lang="en-US" sz="1800" b="1" dirty="0"/>
              <a:t>Download notebooks as individual files or as a project </a:t>
            </a:r>
            <a:endParaRPr lang="en-US" sz="1600"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611702" lvl="1" indent="-380990">
              <a:buFont typeface="Arial" panose="020B0604020202020204" pitchFamily="34" charset="0"/>
              <a:buChar char="•"/>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6463552" y="68856"/>
            <a:ext cx="5709920" cy="6858000"/>
          </a:xfrm>
          <a:prstGeom prst="rect">
            <a:avLst/>
          </a:prstGeom>
          <a:solidFill>
            <a:schemeClr val="bg2"/>
          </a:solidFill>
        </p:spPr>
        <p:txBody>
          <a:bodyPr wrap="square" lIns="0" tIns="0" rIns="0" bIns="0" rtlCol="0" anchor="ctr">
            <a:noAutofit/>
          </a:bodyPr>
          <a:lstStyle/>
          <a:p>
            <a:pPr algn="ctr" defTabSz="914377"/>
            <a:endParaRPr lang="en-US" sz="1467" i="1" dirty="0">
              <a:solidFill>
                <a:srgbClr val="000000"/>
              </a:solidFill>
              <a:latin typeface="Arial"/>
              <a:cs typeface="Arial"/>
            </a:endParaRPr>
          </a:p>
        </p:txBody>
      </p:sp>
      <p:pic>
        <p:nvPicPr>
          <p:cNvPr id="9" name="Picture 8">
            <a:extLst>
              <a:ext uri="{FF2B5EF4-FFF2-40B4-BE49-F238E27FC236}">
                <a16:creationId xmlns:a16="http://schemas.microsoft.com/office/drawing/2014/main" id="{53BF9C27-C54B-449B-AA01-2CC69FC1FE76}"/>
              </a:ext>
            </a:extLst>
          </p:cNvPr>
          <p:cNvPicPr>
            <a:picLocks noChangeAspect="1"/>
          </p:cNvPicPr>
          <p:nvPr/>
        </p:nvPicPr>
        <p:blipFill>
          <a:blip r:embed="rId3"/>
          <a:stretch>
            <a:fillRect/>
          </a:stretch>
        </p:blipFill>
        <p:spPr>
          <a:xfrm>
            <a:off x="7042128" y="2055823"/>
            <a:ext cx="4420725" cy="2490019"/>
          </a:xfrm>
          <a:prstGeom prst="rect">
            <a:avLst/>
          </a:prstGeom>
        </p:spPr>
      </p:pic>
    </p:spTree>
    <p:extLst>
      <p:ext uri="{BB962C8B-B14F-4D97-AF65-F5344CB8AC3E}">
        <p14:creationId xmlns:p14="http://schemas.microsoft.com/office/powerpoint/2010/main" val="117658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JupyterLab in Watson Studio</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36</a:t>
            </a:fld>
            <a:endParaRPr lang="en-US">
              <a:solidFill>
                <a:srgbClr val="000000"/>
              </a:solidFill>
              <a:latin typeface="IBM Plex Sans"/>
            </a:endParaRPr>
          </a:p>
        </p:txBody>
      </p:sp>
      <p:sp>
        <p:nvSpPr>
          <p:cNvPr id="7" name="Text Placeholder 6"/>
          <p:cNvSpPr>
            <a:spLocks noGrp="1"/>
          </p:cNvSpPr>
          <p:nvPr>
            <p:ph type="body" sz="quarter" idx="14"/>
          </p:nvPr>
        </p:nvSpPr>
        <p:spPr>
          <a:xfrm>
            <a:off x="274320" y="1303559"/>
            <a:ext cx="5709920" cy="4786207"/>
          </a:xfrm>
        </p:spPr>
        <p:txBody>
          <a:bodyPr/>
          <a:lstStyle/>
          <a:p>
            <a:pPr marL="380990" indent="-380990">
              <a:buFont typeface="Arial" panose="020B0604020202020204" pitchFamily="34" charset="0"/>
              <a:buChar char="•"/>
            </a:pPr>
            <a:r>
              <a:rPr lang="en-US" sz="2000" dirty="0"/>
              <a:t>JupyterLab </a:t>
            </a:r>
            <a:r>
              <a:rPr lang="en-US" sz="2000" b="1" i="1" dirty="0"/>
              <a:t>requires</a:t>
            </a:r>
            <a:r>
              <a:rPr lang="en-US" sz="2000" dirty="0"/>
              <a:t> a connection to a Git repo</a:t>
            </a:r>
          </a:p>
          <a:p>
            <a:pPr marL="380990" indent="-380990">
              <a:buFont typeface="Arial" panose="020B0604020202020204" pitchFamily="34" charset="0"/>
              <a:buChar char="•"/>
            </a:pPr>
            <a:r>
              <a:rPr lang="en-US" sz="2000" dirty="0"/>
              <a:t>JupyterLab supports </a:t>
            </a:r>
            <a:r>
              <a:rPr lang="en-US" sz="2000" b="1" i="1" dirty="0"/>
              <a:t>Python 3.6 </a:t>
            </a:r>
            <a:r>
              <a:rPr lang="en-US" sz="2000" i="1" dirty="0"/>
              <a:t>and</a:t>
            </a:r>
            <a:r>
              <a:rPr lang="en-US" sz="2000" b="1" i="1" dirty="0"/>
              <a:t> Spark 2.4</a:t>
            </a:r>
          </a:p>
          <a:p>
            <a:pPr marL="380990" indent="-380990">
              <a:buFont typeface="Arial" panose="020B0604020202020204" pitchFamily="34" charset="0"/>
              <a:buChar char="•"/>
            </a:pPr>
            <a:r>
              <a:rPr lang="en-US" sz="2000" dirty="0"/>
              <a:t>In a single Watson Studio project you can have a JupyterLab IDE </a:t>
            </a:r>
            <a:r>
              <a:rPr lang="en-US" sz="2000" b="1" dirty="0"/>
              <a:t>OR</a:t>
            </a:r>
            <a:r>
              <a:rPr lang="en-US" sz="2000" dirty="0"/>
              <a:t> a </a:t>
            </a:r>
            <a:r>
              <a:rPr lang="en-US" sz="2000" dirty="0" err="1"/>
              <a:t>Jupyter</a:t>
            </a:r>
            <a:r>
              <a:rPr lang="en-US" sz="2000" dirty="0"/>
              <a:t> Notebook IDE (not both)</a:t>
            </a:r>
          </a:p>
          <a:p>
            <a:pPr marL="380990" indent="-380990">
              <a:buFont typeface="Arial" panose="020B0604020202020204" pitchFamily="34" charset="0"/>
              <a:buChar char="•"/>
            </a:pPr>
            <a:r>
              <a:rPr lang="en-US" sz="2000" dirty="0"/>
              <a:t>JupyterLab environment </a:t>
            </a:r>
            <a:r>
              <a:rPr lang="en-US" sz="2000" b="1" i="1" dirty="0"/>
              <a:t>maintains its own file structure</a:t>
            </a:r>
            <a:r>
              <a:rPr lang="en-US" sz="2000" dirty="0"/>
              <a:t> that’s not available in the project by default</a:t>
            </a:r>
          </a:p>
          <a:p>
            <a:pPr marL="380990" indent="-380990">
              <a:buFont typeface="Arial" panose="020B0604020202020204" pitchFamily="34" charset="0"/>
              <a:buChar char="•"/>
            </a:pPr>
            <a:r>
              <a:rPr lang="en-US" sz="2000" dirty="0"/>
              <a:t>Extensions available in JupyterLab: </a:t>
            </a:r>
            <a:r>
              <a:rPr lang="en-US" sz="2000" b="1" i="1" dirty="0"/>
              <a:t>git</a:t>
            </a:r>
            <a:r>
              <a:rPr lang="en-US" sz="2000" b="1" dirty="0"/>
              <a:t> </a:t>
            </a:r>
            <a:r>
              <a:rPr lang="en-US" sz="2000" dirty="0"/>
              <a:t>and </a:t>
            </a:r>
            <a:r>
              <a:rPr lang="en-US" sz="2000" b="1" i="1" dirty="0" err="1"/>
              <a:t>nbdime</a:t>
            </a:r>
            <a:endParaRPr lang="en-US" sz="2000" b="1" i="1" dirty="0"/>
          </a:p>
          <a:p>
            <a:pPr marL="611702" lvl="1" indent="-380990">
              <a:buFont typeface="Arial" panose="020B0604020202020204" pitchFamily="34" charset="0"/>
              <a:buChar char="•"/>
            </a:pPr>
            <a:r>
              <a:rPr lang="en-US" sz="1600" dirty="0"/>
              <a:t>Other extensions can’t be loaded</a:t>
            </a:r>
          </a:p>
          <a:p>
            <a:pPr marL="380990" indent="-380990">
              <a:buFont typeface="Arial" panose="020B0604020202020204" pitchFamily="34" charset="0"/>
              <a:buChar char="•"/>
            </a:pPr>
            <a:endParaRPr lang="en-US" sz="1600"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611702" lvl="1" indent="-380990">
              <a:buFont typeface="Arial" panose="020B0604020202020204" pitchFamily="34" charset="0"/>
              <a:buChar char="•"/>
            </a:pPr>
            <a:endParaRPr lang="en-US" b="1" dirty="0"/>
          </a:p>
          <a:p>
            <a:endParaRPr lang="en-US" dirty="0"/>
          </a:p>
        </p:txBody>
      </p:sp>
      <p:sp>
        <p:nvSpPr>
          <p:cNvPr id="5" name="Rectangle 4">
            <a:extLst>
              <a:ext uri="{FF2B5EF4-FFF2-40B4-BE49-F238E27FC236}">
                <a16:creationId xmlns:a16="http://schemas.microsoft.com/office/drawing/2014/main" id="{4EF61077-A885-453B-AF02-5C93F3C2A175}"/>
              </a:ext>
            </a:extLst>
          </p:cNvPr>
          <p:cNvSpPr/>
          <p:nvPr/>
        </p:nvSpPr>
        <p:spPr>
          <a:xfrm>
            <a:off x="6463552" y="68856"/>
            <a:ext cx="5709920" cy="6858000"/>
          </a:xfrm>
          <a:prstGeom prst="rect">
            <a:avLst/>
          </a:prstGeom>
          <a:solidFill>
            <a:schemeClr val="bg2"/>
          </a:solidFill>
        </p:spPr>
        <p:txBody>
          <a:bodyPr wrap="square" lIns="0" tIns="0" rIns="0" bIns="0" rtlCol="0" anchor="ctr">
            <a:noAutofit/>
          </a:bodyPr>
          <a:lstStyle/>
          <a:p>
            <a:pPr algn="ctr" defTabSz="914377"/>
            <a:endParaRPr lang="en-US" sz="1467" i="1" dirty="0">
              <a:solidFill>
                <a:srgbClr val="000000"/>
              </a:solidFill>
              <a:latin typeface="Arial"/>
              <a:cs typeface="Arial"/>
            </a:endParaRPr>
          </a:p>
        </p:txBody>
      </p:sp>
      <p:pic>
        <p:nvPicPr>
          <p:cNvPr id="9" name="Picture 8">
            <a:extLst>
              <a:ext uri="{FF2B5EF4-FFF2-40B4-BE49-F238E27FC236}">
                <a16:creationId xmlns:a16="http://schemas.microsoft.com/office/drawing/2014/main" id="{7E6E8502-C72E-485D-9B8E-A86F79B13DDA}"/>
              </a:ext>
            </a:extLst>
          </p:cNvPr>
          <p:cNvPicPr>
            <a:picLocks noChangeAspect="1"/>
          </p:cNvPicPr>
          <p:nvPr/>
        </p:nvPicPr>
        <p:blipFill>
          <a:blip r:embed="rId3"/>
          <a:stretch>
            <a:fillRect/>
          </a:stretch>
        </p:blipFill>
        <p:spPr>
          <a:xfrm>
            <a:off x="7042128" y="2055823"/>
            <a:ext cx="4420725" cy="2490019"/>
          </a:xfrm>
          <a:prstGeom prst="rect">
            <a:avLst/>
          </a:prstGeom>
        </p:spPr>
      </p:pic>
    </p:spTree>
    <p:extLst>
      <p:ext uri="{BB962C8B-B14F-4D97-AF65-F5344CB8AC3E}">
        <p14:creationId xmlns:p14="http://schemas.microsoft.com/office/powerpoint/2010/main" val="456696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92" y="2110273"/>
            <a:ext cx="5269457" cy="1201858"/>
          </a:xfrm>
        </p:spPr>
        <p:txBody>
          <a:bodyPr/>
          <a:lstStyle/>
          <a:p>
            <a:r>
              <a:rPr lang="en-US" dirty="0"/>
              <a:t>Demo: </a:t>
            </a:r>
            <a:br>
              <a:rPr lang="en-US" dirty="0"/>
            </a:br>
            <a:br>
              <a:rPr lang="en-US" dirty="0"/>
            </a:br>
            <a:r>
              <a:rPr lang="en-US" i="1" dirty="0"/>
              <a:t>Working with Notebooks and with </a:t>
            </a:r>
            <a:r>
              <a:rPr lang="en-US" i="1" dirty="0" err="1"/>
              <a:t>Jupyter</a:t>
            </a:r>
            <a:r>
              <a:rPr lang="en-US" i="1" dirty="0"/>
              <a:t> Lab</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37</a:t>
            </a:fld>
            <a:endParaRPr lang="en-US">
              <a:solidFill>
                <a:srgbClr val="000000"/>
              </a:solidFill>
              <a:latin typeface="IBM Plex Sans"/>
            </a:endParaRPr>
          </a:p>
        </p:txBody>
      </p:sp>
      <p:sp>
        <p:nvSpPr>
          <p:cNvPr id="5" name="Rectangle 4">
            <a:extLst>
              <a:ext uri="{FF2B5EF4-FFF2-40B4-BE49-F238E27FC236}">
                <a16:creationId xmlns:a16="http://schemas.microsoft.com/office/drawing/2014/main" id="{4EF61077-A885-453B-AF02-5C93F3C2A175}"/>
              </a:ext>
            </a:extLst>
          </p:cNvPr>
          <p:cNvSpPr/>
          <p:nvPr/>
        </p:nvSpPr>
        <p:spPr>
          <a:xfrm>
            <a:off x="6463552" y="68856"/>
            <a:ext cx="5709920" cy="6858000"/>
          </a:xfrm>
          <a:prstGeom prst="rect">
            <a:avLst/>
          </a:prstGeom>
          <a:solidFill>
            <a:schemeClr val="bg2"/>
          </a:solidFill>
        </p:spPr>
        <p:txBody>
          <a:bodyPr wrap="square" lIns="0" tIns="0" rIns="0" bIns="0" rtlCol="0" anchor="ctr">
            <a:noAutofit/>
          </a:bodyPr>
          <a:lstStyle/>
          <a:p>
            <a:pPr algn="ctr" defTabSz="914377"/>
            <a:endParaRPr lang="en-US" sz="1467" i="1" dirty="0">
              <a:solidFill>
                <a:srgbClr val="000000"/>
              </a:solidFill>
              <a:latin typeface="Arial"/>
              <a:cs typeface="Arial"/>
            </a:endParaRPr>
          </a:p>
        </p:txBody>
      </p:sp>
      <p:pic>
        <p:nvPicPr>
          <p:cNvPr id="9" name="Picture 8">
            <a:extLst>
              <a:ext uri="{FF2B5EF4-FFF2-40B4-BE49-F238E27FC236}">
                <a16:creationId xmlns:a16="http://schemas.microsoft.com/office/drawing/2014/main" id="{7E6E8502-C72E-485D-9B8E-A86F79B13DDA}"/>
              </a:ext>
            </a:extLst>
          </p:cNvPr>
          <p:cNvPicPr>
            <a:picLocks noChangeAspect="1"/>
          </p:cNvPicPr>
          <p:nvPr/>
        </p:nvPicPr>
        <p:blipFill>
          <a:blip r:embed="rId3"/>
          <a:stretch>
            <a:fillRect/>
          </a:stretch>
        </p:blipFill>
        <p:spPr>
          <a:xfrm>
            <a:off x="7042128" y="2055823"/>
            <a:ext cx="4420725" cy="2490019"/>
          </a:xfrm>
          <a:prstGeom prst="rect">
            <a:avLst/>
          </a:prstGeom>
        </p:spPr>
      </p:pic>
    </p:spTree>
    <p:extLst>
      <p:ext uri="{BB962C8B-B14F-4D97-AF65-F5344CB8AC3E}">
        <p14:creationId xmlns:p14="http://schemas.microsoft.com/office/powerpoint/2010/main" val="3598372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lab</a:t>
            </a:r>
          </a:p>
        </p:txBody>
      </p:sp>
      <p:sp>
        <p:nvSpPr>
          <p:cNvPr id="3" name="Slide Number Placeholder 2"/>
          <p:cNvSpPr>
            <a:spLocks noGrp="1"/>
          </p:cNvSpPr>
          <p:nvPr>
            <p:ph type="sldNum" sz="quarter" idx="10"/>
          </p:nvPr>
        </p:nvSpPr>
        <p:spPr/>
        <p:txBody>
          <a:bodyPr/>
          <a:lstStyle/>
          <a:p>
            <a:pPr defTabSz="914377"/>
            <a:fld id="{D0BE6F14-FF48-0F4F-A8AA-2E3F25371E4A}" type="slidenum">
              <a:rPr lang="en-US">
                <a:solidFill>
                  <a:srgbClr val="FFFFFF"/>
                </a:solidFill>
                <a:latin typeface="IBM Plex Sans"/>
              </a:rPr>
              <a:pPr defTabSz="914377"/>
              <a:t>38</a:t>
            </a:fld>
            <a:endParaRPr lang="en-US">
              <a:solidFill>
                <a:srgbClr val="FFFFFF"/>
              </a:solidFill>
              <a:latin typeface="IBM Plex Sans"/>
            </a:endParaRPr>
          </a:p>
        </p:txBody>
      </p:sp>
      <p:sp>
        <p:nvSpPr>
          <p:cNvPr id="5" name="Text Placeholder 4"/>
          <p:cNvSpPr>
            <a:spLocks noGrp="1"/>
          </p:cNvSpPr>
          <p:nvPr>
            <p:ph type="body" sz="quarter" idx="12"/>
          </p:nvPr>
        </p:nvSpPr>
        <p:spPr>
          <a:xfrm>
            <a:off x="6400803" y="2135088"/>
            <a:ext cx="5486400" cy="1441233"/>
          </a:xfrm>
        </p:spPr>
        <p:txBody>
          <a:bodyPr/>
          <a:lstStyle/>
          <a:p>
            <a:pPr marL="457189" indent="-457189">
              <a:buFont typeface="+mj-lt"/>
              <a:buAutoNum type="arabicPeriod"/>
            </a:pPr>
            <a:r>
              <a:rPr lang="en-US" b="1" dirty="0"/>
              <a:t>Projects</a:t>
            </a:r>
          </a:p>
          <a:p>
            <a:pPr marL="457189" indent="-457189">
              <a:buFont typeface="+mj-lt"/>
              <a:buAutoNum type="arabicPeriod"/>
            </a:pPr>
            <a:r>
              <a:rPr lang="en-US" b="1" dirty="0"/>
              <a:t>Data Access</a:t>
            </a:r>
          </a:p>
          <a:p>
            <a:pPr marL="457189" indent="-457189">
              <a:buFont typeface="+mj-lt"/>
              <a:buAutoNum type="arabicPeriod"/>
            </a:pPr>
            <a:r>
              <a:rPr lang="en-US" b="1" dirty="0"/>
              <a:t>Collaboration and Git Integration</a:t>
            </a:r>
          </a:p>
          <a:p>
            <a:pPr marL="457189" indent="-457189">
              <a:buFont typeface="+mj-lt"/>
              <a:buAutoNum type="arabicPeriod"/>
            </a:pPr>
            <a:r>
              <a:rPr lang="en-US" b="1" dirty="0"/>
              <a:t>Package and environment management</a:t>
            </a:r>
          </a:p>
          <a:p>
            <a:pPr marL="457189" indent="-457189">
              <a:buFont typeface="+mj-lt"/>
              <a:buAutoNum type="arabicPeriod"/>
            </a:pPr>
            <a:r>
              <a:rPr lang="en-US" b="1" dirty="0"/>
              <a:t>JupyterLab</a:t>
            </a:r>
          </a:p>
          <a:p>
            <a:pPr marL="457189" indent="-457189">
              <a:buFont typeface="+mj-lt"/>
              <a:buAutoNum type="arabicPeriod"/>
            </a:pPr>
            <a:endParaRPr lang="en-US" b="1" dirty="0"/>
          </a:p>
          <a:p>
            <a:endParaRPr lang="en-US" dirty="0"/>
          </a:p>
        </p:txBody>
      </p:sp>
    </p:spTree>
    <p:extLst>
      <p:ext uri="{BB962C8B-B14F-4D97-AF65-F5344CB8AC3E}">
        <p14:creationId xmlns:p14="http://schemas.microsoft.com/office/powerpoint/2010/main" val="1578255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E6C3-57BD-465E-BE1C-9EC34327E212}"/>
              </a:ext>
            </a:extLst>
          </p:cNvPr>
          <p:cNvSpPr>
            <a:spLocks noGrp="1"/>
          </p:cNvSpPr>
          <p:nvPr>
            <p:ph type="title"/>
          </p:nvPr>
        </p:nvSpPr>
        <p:spPr>
          <a:xfrm>
            <a:off x="304800" y="353569"/>
            <a:ext cx="11582400" cy="5964767"/>
          </a:xfrm>
        </p:spPr>
        <p:txBody>
          <a:bodyPr anchor="t">
            <a:normAutofit/>
          </a:bodyPr>
          <a:lstStyle/>
          <a:p>
            <a:r>
              <a:rPr lang="en-US" sz="7200" b="1" dirty="0"/>
              <a:t>Package Management Deep Dive</a:t>
            </a:r>
          </a:p>
        </p:txBody>
      </p:sp>
      <p:sp>
        <p:nvSpPr>
          <p:cNvPr id="3" name="Slide Number Placeholder 2">
            <a:extLst>
              <a:ext uri="{FF2B5EF4-FFF2-40B4-BE49-F238E27FC236}">
                <a16:creationId xmlns:a16="http://schemas.microsoft.com/office/drawing/2014/main" id="{D83023FA-7567-4709-88BD-3A7D0E5FFE3F}"/>
              </a:ext>
            </a:extLst>
          </p:cNvPr>
          <p:cNvSpPr>
            <a:spLocks noGrp="1"/>
          </p:cNvSpPr>
          <p:nvPr>
            <p:ph type="sldNum" sz="quarter" idx="10"/>
          </p:nvPr>
        </p:nvSpPr>
        <p:spPr>
          <a:xfrm>
            <a:off x="9144000" y="6435307"/>
            <a:ext cx="2743200" cy="18288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D0BE6F14-FF48-0F4F-A8AA-2E3F25371E4A}"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39</a:t>
            </a:fld>
            <a:endParaRPr kumimoji="0" lang="en-US"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443202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User roles – changes in version 4.x</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4</a:t>
            </a:fld>
            <a:endParaRPr lang="en-US">
              <a:solidFill>
                <a:srgbClr val="000000"/>
              </a:solidFill>
              <a:latin typeface="IBM Plex Sans"/>
            </a:endParaRPr>
          </a:p>
        </p:txBody>
      </p:sp>
      <p:sp>
        <p:nvSpPr>
          <p:cNvPr id="7" name="Text Placeholder 6"/>
          <p:cNvSpPr>
            <a:spLocks noGrp="1"/>
          </p:cNvSpPr>
          <p:nvPr>
            <p:ph type="body" sz="quarter" idx="14"/>
          </p:nvPr>
        </p:nvSpPr>
        <p:spPr>
          <a:xfrm>
            <a:off x="263308" y="2728357"/>
            <a:ext cx="5709920" cy="3201244"/>
          </a:xfrm>
        </p:spPr>
        <p:txBody>
          <a:bodyPr/>
          <a:lstStyle/>
          <a:p>
            <a:pPr marL="342900" indent="-342900">
              <a:buFont typeface="Arial" panose="020B0604020202020204" pitchFamily="34" charset="0"/>
              <a:buChar char="•"/>
            </a:pPr>
            <a:r>
              <a:rPr lang="en-US" sz="2800" b="1" dirty="0"/>
              <a:t>More granular permissions for projects, deployment spaces, and workload monitoring</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sp>
        <p:nvSpPr>
          <p:cNvPr id="8" name="TextBox 7">
            <a:extLst>
              <a:ext uri="{FF2B5EF4-FFF2-40B4-BE49-F238E27FC236}">
                <a16:creationId xmlns:a16="http://schemas.microsoft.com/office/drawing/2014/main" id="{99C439BE-BCD6-4138-BB19-DD9E515C4FEB}"/>
              </a:ext>
            </a:extLst>
          </p:cNvPr>
          <p:cNvSpPr txBox="1"/>
          <p:nvPr/>
        </p:nvSpPr>
        <p:spPr>
          <a:xfrm>
            <a:off x="8612774" y="1196942"/>
            <a:ext cx="811441" cy="369332"/>
          </a:xfrm>
          <a:prstGeom prst="rect">
            <a:avLst/>
          </a:prstGeom>
          <a:noFill/>
        </p:spPr>
        <p:txBody>
          <a:bodyPr wrap="none" rtlCol="0">
            <a:spAutoFit/>
          </a:bodyPr>
          <a:lstStyle/>
          <a:p>
            <a:r>
              <a:rPr lang="en-US" b="1" i="1" dirty="0"/>
              <a:t>Demo</a:t>
            </a:r>
          </a:p>
        </p:txBody>
      </p:sp>
      <p:pic>
        <p:nvPicPr>
          <p:cNvPr id="6" name="Picture 5">
            <a:extLst>
              <a:ext uri="{FF2B5EF4-FFF2-40B4-BE49-F238E27FC236}">
                <a16:creationId xmlns:a16="http://schemas.microsoft.com/office/drawing/2014/main" id="{D5986E7D-712C-481D-B706-000C544090EE}"/>
              </a:ext>
            </a:extLst>
          </p:cNvPr>
          <p:cNvPicPr>
            <a:picLocks noChangeAspect="1"/>
          </p:cNvPicPr>
          <p:nvPr/>
        </p:nvPicPr>
        <p:blipFill>
          <a:blip r:embed="rId3"/>
          <a:stretch>
            <a:fillRect/>
          </a:stretch>
        </p:blipFill>
        <p:spPr>
          <a:xfrm>
            <a:off x="7296769" y="1703119"/>
            <a:ext cx="3694462" cy="4380404"/>
          </a:xfrm>
          <a:prstGeom prst="rect">
            <a:avLst/>
          </a:prstGeom>
        </p:spPr>
      </p:pic>
    </p:spTree>
    <p:extLst>
      <p:ext uri="{BB962C8B-B14F-4D97-AF65-F5344CB8AC3E}">
        <p14:creationId xmlns:p14="http://schemas.microsoft.com/office/powerpoint/2010/main" val="144784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What is an </a:t>
            </a:r>
            <a:r>
              <a:rPr lang="en-US" sz="2400" b="1" i="1" dirty="0"/>
              <a:t>environment</a:t>
            </a:r>
            <a:r>
              <a:rPr lang="en-US" sz="2400" b="1" dirty="0"/>
              <a:t>?</a:t>
            </a:r>
          </a:p>
          <a:p>
            <a:pPr marL="573612" lvl="1" indent="-342900">
              <a:buFont typeface="Arial" panose="020B0604020202020204" pitchFamily="34" charset="0"/>
              <a:buChar char="•"/>
            </a:pPr>
            <a:r>
              <a:rPr lang="en-US" sz="1734" dirty="0"/>
              <a:t>Every time we open an IDE (</a:t>
            </a:r>
            <a:r>
              <a:rPr lang="en-US" sz="1734" dirty="0" err="1"/>
              <a:t>Jupyter</a:t>
            </a:r>
            <a:r>
              <a:rPr lang="en-US" sz="1734" dirty="0"/>
              <a:t>, RStudio), it starts a new process (a pod in Kubernetes)</a:t>
            </a:r>
          </a:p>
          <a:p>
            <a:pPr marL="573612" lvl="1" indent="-342900">
              <a:buFont typeface="Arial" panose="020B0604020202020204" pitchFamily="34" charset="0"/>
              <a:buChar char="•"/>
            </a:pPr>
            <a:r>
              <a:rPr lang="en-US" sz="1734" dirty="0"/>
              <a:t>We can configure settings for this process</a:t>
            </a:r>
          </a:p>
          <a:p>
            <a:pPr marL="872053" lvl="2" indent="-342900">
              <a:buFont typeface="Arial" panose="020B0604020202020204" pitchFamily="34" charset="0"/>
              <a:buChar char="•"/>
            </a:pPr>
            <a:r>
              <a:rPr lang="en-US" sz="1734" dirty="0"/>
              <a:t>Hardware resources</a:t>
            </a:r>
          </a:p>
          <a:p>
            <a:pPr marL="872053" lvl="2" indent="-342900">
              <a:buFont typeface="Arial" panose="020B0604020202020204" pitchFamily="34" charset="0"/>
              <a:buChar char="•"/>
            </a:pPr>
            <a:r>
              <a:rPr lang="en-US" sz="1734" dirty="0"/>
              <a:t>Packages/libraries that will be loaded</a:t>
            </a:r>
          </a:p>
          <a:p>
            <a:pPr marL="573612" lvl="1" indent="-342900">
              <a:buFont typeface="Arial" panose="020B0604020202020204" pitchFamily="34" charset="0"/>
              <a:buChar char="•"/>
            </a:pPr>
            <a:r>
              <a:rPr lang="en-US" sz="1734" dirty="0"/>
              <a:t>Watson Studio includes several default environments</a:t>
            </a:r>
          </a:p>
          <a:p>
            <a:pPr marL="872053" lvl="2" indent="-342900">
              <a:buFont typeface="Arial" panose="020B0604020202020204" pitchFamily="34" charset="0"/>
              <a:buChar char="•"/>
            </a:pPr>
            <a:r>
              <a:rPr lang="en-US" sz="1734" dirty="0"/>
              <a:t>Python, R, Spark</a:t>
            </a:r>
          </a:p>
          <a:p>
            <a:pPr marL="573612" lvl="1" indent="-342900">
              <a:buFont typeface="Arial" panose="020B0604020202020204" pitchFamily="34" charset="0"/>
              <a:buChar char="•"/>
            </a:pPr>
            <a:r>
              <a:rPr lang="en-US" sz="1734" dirty="0"/>
              <a:t>Customizations are for hardware resources and packages only, not for different </a:t>
            </a:r>
            <a:r>
              <a:rPr lang="en-US" sz="1734" i="1" dirty="0"/>
              <a:t>versions</a:t>
            </a:r>
            <a:r>
              <a:rPr lang="en-US" sz="1734" dirty="0"/>
              <a:t> of Python, R, Spark</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488339" y="4818460"/>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IBM Plex Sans"/>
                <a:ea typeface="+mn-ea"/>
                <a:cs typeface="+mn-cs"/>
              </a:rPr>
              <a:t>Demo</a:t>
            </a:r>
          </a:p>
        </p:txBody>
      </p:sp>
      <p:pic>
        <p:nvPicPr>
          <p:cNvPr id="5" name="Picture 4">
            <a:extLst>
              <a:ext uri="{FF2B5EF4-FFF2-40B4-BE49-F238E27FC236}">
                <a16:creationId xmlns:a16="http://schemas.microsoft.com/office/drawing/2014/main" id="{04B4D95B-DC6F-46DF-BD36-32BFCAE8732B}"/>
              </a:ext>
            </a:extLst>
          </p:cNvPr>
          <p:cNvPicPr>
            <a:picLocks noChangeAspect="1"/>
          </p:cNvPicPr>
          <p:nvPr/>
        </p:nvPicPr>
        <p:blipFill>
          <a:blip r:embed="rId3"/>
          <a:stretch>
            <a:fillRect/>
          </a:stretch>
        </p:blipFill>
        <p:spPr>
          <a:xfrm>
            <a:off x="5617560" y="2182209"/>
            <a:ext cx="6269640" cy="2466688"/>
          </a:xfrm>
          <a:prstGeom prst="rect">
            <a:avLst/>
          </a:prstGeom>
        </p:spPr>
      </p:pic>
    </p:spTree>
    <p:extLst>
      <p:ext uri="{BB962C8B-B14F-4D97-AF65-F5344CB8AC3E}">
        <p14:creationId xmlns:p14="http://schemas.microsoft.com/office/powerpoint/2010/main" val="631843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9941112" cy="853440"/>
          </a:xfrm>
        </p:spPr>
        <p:txBody>
          <a:bodyPr/>
          <a:lstStyle/>
          <a:p>
            <a:r>
              <a:rPr lang="en-US" dirty="0"/>
              <a:t>Environments: Overview</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pic>
        <p:nvPicPr>
          <p:cNvPr id="6" name="Environments">
            <a:hlinkClick r:id="" action="ppaction://media"/>
            <a:extLst>
              <a:ext uri="{FF2B5EF4-FFF2-40B4-BE49-F238E27FC236}">
                <a16:creationId xmlns:a16="http://schemas.microsoft.com/office/drawing/2014/main" id="{2E3AB8C5-779C-4D51-AC34-ACDDE4B7D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4165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 – Local and Remote</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353332" y="1166516"/>
            <a:ext cx="5742668" cy="4078146"/>
          </a:xfrm>
        </p:spPr>
        <p:txBody>
          <a:bodyPr/>
          <a:lstStyle/>
          <a:p>
            <a:pPr marL="342900" indent="-342900">
              <a:buFont typeface="Arial" panose="020B0604020202020204" pitchFamily="34" charset="0"/>
              <a:buChar char="•"/>
            </a:pPr>
            <a:r>
              <a:rPr lang="en-US" sz="2800" dirty="0"/>
              <a:t>Environments are available for both </a:t>
            </a:r>
            <a:r>
              <a:rPr lang="en-US" sz="2800" b="1" dirty="0"/>
              <a:t>local</a:t>
            </a:r>
            <a:r>
              <a:rPr lang="en-US" sz="2800" dirty="0"/>
              <a:t> and </a:t>
            </a:r>
            <a:r>
              <a:rPr lang="en-US" sz="2800" b="1" dirty="0"/>
              <a:t>remote</a:t>
            </a:r>
            <a:r>
              <a:rPr lang="en-US" sz="2800" dirty="0"/>
              <a:t> execution</a:t>
            </a:r>
          </a:p>
          <a:p>
            <a:pPr marL="573612" lvl="1" indent="-342900">
              <a:buFont typeface="Arial" panose="020B0604020202020204" pitchFamily="34" charset="0"/>
              <a:buChar char="•"/>
            </a:pPr>
            <a:r>
              <a:rPr lang="en-US" sz="2400" dirty="0"/>
              <a:t> </a:t>
            </a:r>
            <a:r>
              <a:rPr lang="en-US" sz="2400" b="1" dirty="0"/>
              <a:t>Local</a:t>
            </a:r>
            <a:r>
              <a:rPr lang="en-US" sz="2400" dirty="0"/>
              <a:t>: runs on Cloud Pak for Data cluster</a:t>
            </a:r>
          </a:p>
          <a:p>
            <a:pPr marL="573612" lvl="1" indent="-342900">
              <a:buFont typeface="Arial" panose="020B0604020202020204" pitchFamily="34" charset="0"/>
              <a:buChar char="•"/>
            </a:pPr>
            <a:r>
              <a:rPr lang="en-US" sz="2400" dirty="0"/>
              <a:t> </a:t>
            </a:r>
            <a:r>
              <a:rPr lang="en-US" sz="2400" b="1" dirty="0"/>
              <a:t>Remote</a:t>
            </a:r>
            <a:r>
              <a:rPr lang="en-US" sz="2400" dirty="0"/>
              <a:t>: runs on supported Hadoop cluster</a:t>
            </a:r>
            <a:endParaRPr lang="en-US" sz="1100" dirty="0"/>
          </a:p>
          <a:p>
            <a:pPr marL="342900" indent="-342900">
              <a:buFont typeface="Arial" panose="020B0604020202020204" pitchFamily="34" charset="0"/>
              <a:buChar char="•"/>
            </a:pPr>
            <a:r>
              <a:rPr lang="en-US" sz="2666" b="1" dirty="0"/>
              <a:t>Customizations</a:t>
            </a:r>
            <a:r>
              <a:rPr lang="en-US" sz="2666" dirty="0"/>
              <a:t> (loading packages, modifying hardware resources) that we will discuss next apply to both local and remote environments</a:t>
            </a:r>
          </a:p>
          <a:p>
            <a:pPr marL="573612" lvl="1" indent="-342900">
              <a:buFont typeface="Arial" panose="020B0604020202020204" pitchFamily="34" charset="0"/>
              <a:buChar char="•"/>
            </a:pPr>
            <a:endParaRPr lang="en-US" sz="1468" dirty="0"/>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5" name="Picture 4">
            <a:extLst>
              <a:ext uri="{FF2B5EF4-FFF2-40B4-BE49-F238E27FC236}">
                <a16:creationId xmlns:a16="http://schemas.microsoft.com/office/drawing/2014/main" id="{833DBF9F-AAB0-4B8F-9E66-14EB9578D716}"/>
              </a:ext>
            </a:extLst>
          </p:cNvPr>
          <p:cNvPicPr>
            <a:picLocks noChangeAspect="1"/>
          </p:cNvPicPr>
          <p:nvPr/>
        </p:nvPicPr>
        <p:blipFill>
          <a:blip r:embed="rId3"/>
          <a:stretch>
            <a:fillRect/>
          </a:stretch>
        </p:blipFill>
        <p:spPr>
          <a:xfrm>
            <a:off x="6373926" y="1054224"/>
            <a:ext cx="5027612" cy="2374776"/>
          </a:xfrm>
          <a:prstGeom prst="rect">
            <a:avLst/>
          </a:prstGeom>
        </p:spPr>
      </p:pic>
      <p:pic>
        <p:nvPicPr>
          <p:cNvPr id="6" name="Picture 5">
            <a:extLst>
              <a:ext uri="{FF2B5EF4-FFF2-40B4-BE49-F238E27FC236}">
                <a16:creationId xmlns:a16="http://schemas.microsoft.com/office/drawing/2014/main" id="{3B024F69-01A4-4966-9AE3-A4DED987A9B0}"/>
              </a:ext>
            </a:extLst>
          </p:cNvPr>
          <p:cNvPicPr>
            <a:picLocks noChangeAspect="1"/>
          </p:cNvPicPr>
          <p:nvPr/>
        </p:nvPicPr>
        <p:blipFill>
          <a:blip r:embed="rId4"/>
          <a:stretch>
            <a:fillRect/>
          </a:stretch>
        </p:blipFill>
        <p:spPr>
          <a:xfrm>
            <a:off x="6359394" y="3820327"/>
            <a:ext cx="5294863" cy="2411755"/>
          </a:xfrm>
          <a:prstGeom prst="rect">
            <a:avLst/>
          </a:prstGeom>
        </p:spPr>
      </p:pic>
    </p:spTree>
    <p:extLst>
      <p:ext uri="{BB962C8B-B14F-4D97-AF65-F5344CB8AC3E}">
        <p14:creationId xmlns:p14="http://schemas.microsoft.com/office/powerpoint/2010/main" val="121476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353333" y="1166516"/>
            <a:ext cx="5206640" cy="4078146"/>
          </a:xfrm>
        </p:spPr>
        <p:txBody>
          <a:bodyPr/>
          <a:lstStyle/>
          <a:p>
            <a:pPr marL="342900" indent="-342900">
              <a:buFont typeface="Arial" panose="020B0604020202020204" pitchFamily="34" charset="0"/>
              <a:buChar char="•"/>
            </a:pPr>
            <a:r>
              <a:rPr lang="en-US" sz="2400" b="1" dirty="0"/>
              <a:t>What is in the default configuration?</a:t>
            </a:r>
          </a:p>
          <a:p>
            <a:pPr marL="573612" lvl="1" indent="-342900">
              <a:buFont typeface="Arial" panose="020B0604020202020204" pitchFamily="34" charset="0"/>
              <a:buChar char="•"/>
            </a:pPr>
            <a:r>
              <a:rPr lang="en-US" sz="1734" dirty="0"/>
              <a:t>Click on the environment definition to review the configuration</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874547" y="5957877"/>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IBM Plex Sans"/>
                <a:ea typeface="+mn-ea"/>
                <a:cs typeface="+mn-cs"/>
              </a:rPr>
              <a:t>Demo</a:t>
            </a:r>
          </a:p>
        </p:txBody>
      </p:sp>
      <p:pic>
        <p:nvPicPr>
          <p:cNvPr id="6" name="Picture 5">
            <a:extLst>
              <a:ext uri="{FF2B5EF4-FFF2-40B4-BE49-F238E27FC236}">
                <a16:creationId xmlns:a16="http://schemas.microsoft.com/office/drawing/2014/main" id="{55632944-6304-477E-A9F9-07B23D75F1BF}"/>
              </a:ext>
            </a:extLst>
          </p:cNvPr>
          <p:cNvPicPr>
            <a:picLocks noChangeAspect="1"/>
          </p:cNvPicPr>
          <p:nvPr/>
        </p:nvPicPr>
        <p:blipFill>
          <a:blip r:embed="rId3"/>
          <a:stretch>
            <a:fillRect/>
          </a:stretch>
        </p:blipFill>
        <p:spPr>
          <a:xfrm>
            <a:off x="5910427" y="615906"/>
            <a:ext cx="5928240" cy="5222702"/>
          </a:xfrm>
          <a:prstGeom prst="rect">
            <a:avLst/>
          </a:prstGeom>
        </p:spPr>
      </p:pic>
    </p:spTree>
    <p:extLst>
      <p:ext uri="{BB962C8B-B14F-4D97-AF65-F5344CB8AC3E}">
        <p14:creationId xmlns:p14="http://schemas.microsoft.com/office/powerpoint/2010/main" val="170966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343051" y="326421"/>
            <a:ext cx="9185621" cy="508000"/>
          </a:xfrm>
        </p:spPr>
        <p:txBody>
          <a:bodyPr/>
          <a:lstStyle/>
          <a:p>
            <a:r>
              <a:rPr lang="en-US" dirty="0"/>
              <a:t>Environment customization: local environments </a:t>
            </a:r>
          </a:p>
        </p:txBody>
      </p:sp>
      <p:sp>
        <p:nvSpPr>
          <p:cNvPr id="9" name="TextBox 8">
            <a:extLst>
              <a:ext uri="{FF2B5EF4-FFF2-40B4-BE49-F238E27FC236}">
                <a16:creationId xmlns:a16="http://schemas.microsoft.com/office/drawing/2014/main" id="{77E9791C-7D8A-4AED-A173-884EF93E2BE3}"/>
              </a:ext>
            </a:extLst>
          </p:cNvPr>
          <p:cNvSpPr txBox="1"/>
          <p:nvPr/>
        </p:nvSpPr>
        <p:spPr>
          <a:xfrm>
            <a:off x="2210930" y="1673060"/>
            <a:ext cx="1932680" cy="70769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Test (load): </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use pip install or </a:t>
            </a:r>
            <a:r>
              <a:rPr kumimoji="0" lang="en-US" sz="1333" b="0" i="0" u="none" strike="noStrike" kern="1200" cap="none" spc="0" normalizeH="0" baseline="0" noProof="0" dirty="0" err="1">
                <a:ln>
                  <a:noFill/>
                </a:ln>
                <a:solidFill>
                  <a:srgbClr val="000000"/>
                </a:solidFill>
                <a:effectLst/>
                <a:uLnTx/>
                <a:uFillTx/>
                <a:latin typeface="IBM Plex Sans"/>
                <a:ea typeface="+mn-ea"/>
                <a:cs typeface="+mn-cs"/>
              </a:rPr>
              <a:t>conda</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 install in notebooks  to test</a:t>
            </a:r>
          </a:p>
        </p:txBody>
      </p:sp>
      <p:sp>
        <p:nvSpPr>
          <p:cNvPr id="10" name="Rectangle: Rounded Corners 9">
            <a:extLst>
              <a:ext uri="{FF2B5EF4-FFF2-40B4-BE49-F238E27FC236}">
                <a16:creationId xmlns:a16="http://schemas.microsoft.com/office/drawing/2014/main" id="{29F57990-0197-4C68-B5FE-A208C9C8819A}"/>
              </a:ext>
            </a:extLst>
          </p:cNvPr>
          <p:cNvSpPr/>
          <p:nvPr/>
        </p:nvSpPr>
        <p:spPr>
          <a:xfrm>
            <a:off x="2187207" y="1616733"/>
            <a:ext cx="1980128"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8" name="Picture 17">
            <a:extLst>
              <a:ext uri="{FF2B5EF4-FFF2-40B4-BE49-F238E27FC236}">
                <a16:creationId xmlns:a16="http://schemas.microsoft.com/office/drawing/2014/main" id="{EED85343-394E-4B80-B258-E6B79FF6E38E}"/>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92726" y="4387007"/>
            <a:ext cx="1703589" cy="1703589"/>
          </a:xfrm>
          <a:prstGeom prst="rect">
            <a:avLst/>
          </a:prstGeom>
        </p:spPr>
      </p:pic>
      <p:pic>
        <p:nvPicPr>
          <p:cNvPr id="19" name="Picture 18">
            <a:extLst>
              <a:ext uri="{FF2B5EF4-FFF2-40B4-BE49-F238E27FC236}">
                <a16:creationId xmlns:a16="http://schemas.microsoft.com/office/drawing/2014/main" id="{52C69BCD-4C12-4FEA-B126-AD9FB6629AD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2750" y="1196654"/>
            <a:ext cx="1703589" cy="1703589"/>
          </a:xfrm>
          <a:prstGeom prst="rect">
            <a:avLst/>
          </a:prstGeom>
        </p:spPr>
      </p:pic>
      <p:sp>
        <p:nvSpPr>
          <p:cNvPr id="26" name="TextBox 25">
            <a:extLst>
              <a:ext uri="{FF2B5EF4-FFF2-40B4-BE49-F238E27FC236}">
                <a16:creationId xmlns:a16="http://schemas.microsoft.com/office/drawing/2014/main" id="{80F14AF6-AF44-4ED9-B3DA-51F8F534C25B}"/>
              </a:ext>
            </a:extLst>
          </p:cNvPr>
          <p:cNvSpPr txBox="1"/>
          <p:nvPr/>
        </p:nvSpPr>
        <p:spPr>
          <a:xfrm>
            <a:off x="563768" y="5961691"/>
            <a:ext cx="761747"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Admin</a:t>
            </a:r>
          </a:p>
        </p:txBody>
      </p:sp>
      <p:sp>
        <p:nvSpPr>
          <p:cNvPr id="27" name="TextBox 26">
            <a:extLst>
              <a:ext uri="{FF2B5EF4-FFF2-40B4-BE49-F238E27FC236}">
                <a16:creationId xmlns:a16="http://schemas.microsoft.com/office/drawing/2014/main" id="{9EED7EB6-0881-4700-8A9B-C452C821344E}"/>
              </a:ext>
            </a:extLst>
          </p:cNvPr>
          <p:cNvSpPr txBox="1"/>
          <p:nvPr/>
        </p:nvSpPr>
        <p:spPr>
          <a:xfrm>
            <a:off x="331197" y="2642202"/>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sp>
        <p:nvSpPr>
          <p:cNvPr id="30" name="Rectangle: Rounded Corners 29">
            <a:extLst>
              <a:ext uri="{FF2B5EF4-FFF2-40B4-BE49-F238E27FC236}">
                <a16:creationId xmlns:a16="http://schemas.microsoft.com/office/drawing/2014/main" id="{2AF53B6D-DC03-465F-B685-AC5CFE3CF28F}"/>
              </a:ext>
            </a:extLst>
          </p:cNvPr>
          <p:cNvSpPr/>
          <p:nvPr/>
        </p:nvSpPr>
        <p:spPr>
          <a:xfrm>
            <a:off x="4694689" y="1617469"/>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TextBox 30">
            <a:extLst>
              <a:ext uri="{FF2B5EF4-FFF2-40B4-BE49-F238E27FC236}">
                <a16:creationId xmlns:a16="http://schemas.microsoft.com/office/drawing/2014/main" id="{41FA3629-7556-4EFA-96BC-631939BC5B0D}"/>
              </a:ext>
            </a:extLst>
          </p:cNvPr>
          <p:cNvSpPr txBox="1"/>
          <p:nvPr/>
        </p:nvSpPr>
        <p:spPr>
          <a:xfrm>
            <a:off x="4839411" y="1751034"/>
            <a:ext cx="1584969" cy="70769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Declare (load): </a:t>
            </a:r>
            <a:r>
              <a:rPr kumimoji="0" lang="en-US" sz="1333" b="0" i="0" u="none" strike="noStrike" kern="1200" cap="none" spc="0" normalizeH="0" baseline="0" noProof="0" dirty="0" err="1">
                <a:ln>
                  <a:noFill/>
                </a:ln>
                <a:solidFill>
                  <a:srgbClr val="000000"/>
                </a:solidFill>
                <a:effectLst/>
                <a:uLnTx/>
                <a:uFillTx/>
                <a:latin typeface="IBM Plex Sans"/>
                <a:ea typeface="+mn-ea"/>
                <a:cs typeface="+mn-cs"/>
              </a:rPr>
              <a:t>yaml</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 config for each environment</a:t>
            </a:r>
          </a:p>
        </p:txBody>
      </p:sp>
      <p:pic>
        <p:nvPicPr>
          <p:cNvPr id="33" name="Picture 32">
            <a:extLst>
              <a:ext uri="{FF2B5EF4-FFF2-40B4-BE49-F238E27FC236}">
                <a16:creationId xmlns:a16="http://schemas.microsoft.com/office/drawing/2014/main" id="{4D504D03-8905-415D-ACB4-5B60C6B682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99759" y="2792236"/>
            <a:ext cx="1742750" cy="1742750"/>
          </a:xfrm>
          <a:prstGeom prst="rect">
            <a:avLst/>
          </a:prstGeom>
        </p:spPr>
      </p:pic>
      <p:sp>
        <p:nvSpPr>
          <p:cNvPr id="35" name="Rectangle: Rounded Corners 34">
            <a:extLst>
              <a:ext uri="{FF2B5EF4-FFF2-40B4-BE49-F238E27FC236}">
                <a16:creationId xmlns:a16="http://schemas.microsoft.com/office/drawing/2014/main" id="{12573265-7F0A-4DE8-8704-95591AA36495}"/>
              </a:ext>
            </a:extLst>
          </p:cNvPr>
          <p:cNvSpPr/>
          <p:nvPr/>
        </p:nvSpPr>
        <p:spPr>
          <a:xfrm>
            <a:off x="4696411" y="3246871"/>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TextBox 35">
            <a:extLst>
              <a:ext uri="{FF2B5EF4-FFF2-40B4-BE49-F238E27FC236}">
                <a16:creationId xmlns:a16="http://schemas.microsoft.com/office/drawing/2014/main" id="{390B2210-B957-4AF9-A1F0-7DC6A23B5C02}"/>
              </a:ext>
            </a:extLst>
          </p:cNvPr>
          <p:cNvSpPr txBox="1"/>
          <p:nvPr/>
        </p:nvSpPr>
        <p:spPr>
          <a:xfrm>
            <a:off x="4790314" y="3532630"/>
            <a:ext cx="1932680" cy="50257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 if collaborator</a:t>
            </a:r>
          </a:p>
        </p:txBody>
      </p:sp>
      <p:sp>
        <p:nvSpPr>
          <p:cNvPr id="37" name="Rectangle: Rounded Corners 36">
            <a:extLst>
              <a:ext uri="{FF2B5EF4-FFF2-40B4-BE49-F238E27FC236}">
                <a16:creationId xmlns:a16="http://schemas.microsoft.com/office/drawing/2014/main" id="{4532F689-CFBF-4508-B920-4FB3F2A58BBB}"/>
              </a:ext>
            </a:extLst>
          </p:cNvPr>
          <p:cNvSpPr/>
          <p:nvPr/>
        </p:nvSpPr>
        <p:spPr>
          <a:xfrm>
            <a:off x="4628368" y="4871569"/>
            <a:ext cx="1932680"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TextBox 37">
            <a:extLst>
              <a:ext uri="{FF2B5EF4-FFF2-40B4-BE49-F238E27FC236}">
                <a16:creationId xmlns:a16="http://schemas.microsoft.com/office/drawing/2014/main" id="{FD48E32F-06B8-4E41-B750-7FCE6C7FB2FF}"/>
              </a:ext>
            </a:extLst>
          </p:cNvPr>
          <p:cNvSpPr txBox="1"/>
          <p:nvPr/>
        </p:nvSpPr>
        <p:spPr>
          <a:xfrm>
            <a:off x="4748587" y="4927897"/>
            <a:ext cx="2016134" cy="91281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Customize (pre-load) </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environments with docker file: packages, files, OS settings</a:t>
            </a:r>
          </a:p>
        </p:txBody>
      </p:sp>
      <p:sp>
        <p:nvSpPr>
          <p:cNvPr id="39" name="TextBox 38">
            <a:extLst>
              <a:ext uri="{FF2B5EF4-FFF2-40B4-BE49-F238E27FC236}">
                <a16:creationId xmlns:a16="http://schemas.microsoft.com/office/drawing/2014/main" id="{08E2E1DB-82E0-4663-86F7-2FD4E195DEE3}"/>
              </a:ext>
            </a:extLst>
          </p:cNvPr>
          <p:cNvSpPr txBox="1"/>
          <p:nvPr/>
        </p:nvSpPr>
        <p:spPr>
          <a:xfrm>
            <a:off x="7092254" y="5093144"/>
            <a:ext cx="2016134" cy="50257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Upload and register environment</a:t>
            </a:r>
          </a:p>
        </p:txBody>
      </p:sp>
      <p:sp>
        <p:nvSpPr>
          <p:cNvPr id="43" name="Rectangle: Rounded Corners 42">
            <a:extLst>
              <a:ext uri="{FF2B5EF4-FFF2-40B4-BE49-F238E27FC236}">
                <a16:creationId xmlns:a16="http://schemas.microsoft.com/office/drawing/2014/main" id="{4A4C2157-F15E-4958-AF99-DE05A31495F8}"/>
              </a:ext>
            </a:extLst>
          </p:cNvPr>
          <p:cNvSpPr/>
          <p:nvPr/>
        </p:nvSpPr>
        <p:spPr>
          <a:xfrm>
            <a:off x="7003252" y="4831697"/>
            <a:ext cx="1932680" cy="1065341"/>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4" name="TextBox 43">
            <a:extLst>
              <a:ext uri="{FF2B5EF4-FFF2-40B4-BE49-F238E27FC236}">
                <a16:creationId xmlns:a16="http://schemas.microsoft.com/office/drawing/2014/main" id="{4754F369-4EFC-4A7F-B356-23D88FBFA293}"/>
              </a:ext>
            </a:extLst>
          </p:cNvPr>
          <p:cNvSpPr txBox="1"/>
          <p:nvPr/>
        </p:nvSpPr>
        <p:spPr>
          <a:xfrm>
            <a:off x="368057" y="4246800"/>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cxnSp>
        <p:nvCxnSpPr>
          <p:cNvPr id="25" name="Straight Arrow Connector 24">
            <a:extLst>
              <a:ext uri="{FF2B5EF4-FFF2-40B4-BE49-F238E27FC236}">
                <a16:creationId xmlns:a16="http://schemas.microsoft.com/office/drawing/2014/main" id="{253BF52A-FFB1-4A93-A5AB-57197FEB1A51}"/>
              </a:ext>
            </a:extLst>
          </p:cNvPr>
          <p:cNvCxnSpPr>
            <a:stCxn id="30" idx="2"/>
            <a:endCxn id="35" idx="0"/>
          </p:cNvCxnSpPr>
          <p:nvPr/>
        </p:nvCxnSpPr>
        <p:spPr>
          <a:xfrm>
            <a:off x="5599854" y="2642938"/>
            <a:ext cx="1722" cy="60393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2F7E03EE-A95E-404E-A4E2-2F1ACA58E129}"/>
              </a:ext>
            </a:extLst>
          </p:cNvPr>
          <p:cNvSpPr/>
          <p:nvPr/>
        </p:nvSpPr>
        <p:spPr>
          <a:xfrm>
            <a:off x="7125603" y="3229564"/>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9" name="TextBox 48">
            <a:extLst>
              <a:ext uri="{FF2B5EF4-FFF2-40B4-BE49-F238E27FC236}">
                <a16:creationId xmlns:a16="http://schemas.microsoft.com/office/drawing/2014/main" id="{3ABCD1BA-E3B8-4B6F-A632-5B61E8362BA3}"/>
              </a:ext>
            </a:extLst>
          </p:cNvPr>
          <p:cNvSpPr txBox="1"/>
          <p:nvPr/>
        </p:nvSpPr>
        <p:spPr>
          <a:xfrm>
            <a:off x="7175708" y="3610879"/>
            <a:ext cx="1932680" cy="29745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a:t>
            </a:r>
          </a:p>
        </p:txBody>
      </p:sp>
      <p:sp>
        <p:nvSpPr>
          <p:cNvPr id="50" name="Rectangle: Rounded Corners 49">
            <a:extLst>
              <a:ext uri="{FF2B5EF4-FFF2-40B4-BE49-F238E27FC236}">
                <a16:creationId xmlns:a16="http://schemas.microsoft.com/office/drawing/2014/main" id="{2967B535-978F-4E56-B361-EECB349EBEB9}"/>
              </a:ext>
            </a:extLst>
          </p:cNvPr>
          <p:cNvSpPr/>
          <p:nvPr/>
        </p:nvSpPr>
        <p:spPr>
          <a:xfrm>
            <a:off x="7064427" y="1634130"/>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1" name="TextBox 50">
            <a:extLst>
              <a:ext uri="{FF2B5EF4-FFF2-40B4-BE49-F238E27FC236}">
                <a16:creationId xmlns:a16="http://schemas.microsoft.com/office/drawing/2014/main" id="{5BCE5EBB-7E6C-4349-9F25-2D93BC6DDDF0}"/>
              </a:ext>
            </a:extLst>
          </p:cNvPr>
          <p:cNvSpPr txBox="1"/>
          <p:nvPr/>
        </p:nvSpPr>
        <p:spPr>
          <a:xfrm>
            <a:off x="7133981" y="2029692"/>
            <a:ext cx="1932680" cy="29745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a:t>
            </a:r>
          </a:p>
        </p:txBody>
      </p:sp>
      <p:cxnSp>
        <p:nvCxnSpPr>
          <p:cNvPr id="53" name="Straight Arrow Connector 52">
            <a:extLst>
              <a:ext uri="{FF2B5EF4-FFF2-40B4-BE49-F238E27FC236}">
                <a16:creationId xmlns:a16="http://schemas.microsoft.com/office/drawing/2014/main" id="{D09AA1DB-C422-4A1E-9399-A30ADA514093}"/>
              </a:ext>
            </a:extLst>
          </p:cNvPr>
          <p:cNvCxnSpPr>
            <a:stCxn id="10" idx="3"/>
            <a:endCxn id="30" idx="1"/>
          </p:cNvCxnSpPr>
          <p:nvPr/>
        </p:nvCxnSpPr>
        <p:spPr>
          <a:xfrm>
            <a:off x="4167335" y="2129468"/>
            <a:ext cx="527354" cy="7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98F7C36F-C763-417B-8881-F9080729BDA8}"/>
              </a:ext>
            </a:extLst>
          </p:cNvPr>
          <p:cNvCxnSpPr>
            <a:cxnSpLocks/>
            <a:endCxn id="43" idx="1"/>
          </p:cNvCxnSpPr>
          <p:nvPr/>
        </p:nvCxnSpPr>
        <p:spPr>
          <a:xfrm>
            <a:off x="6561048" y="5364368"/>
            <a:ext cx="442204"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083807-6A8C-4F28-AE16-8FCD0315C0F8}"/>
              </a:ext>
            </a:extLst>
          </p:cNvPr>
          <p:cNvCxnSpPr>
            <a:cxnSpLocks/>
          </p:cNvCxnSpPr>
          <p:nvPr/>
        </p:nvCxnSpPr>
        <p:spPr>
          <a:xfrm flipV="1">
            <a:off x="8021121" y="4283699"/>
            <a:ext cx="0" cy="5025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161B5C37-70BE-4ECF-9910-F7874BAEABB0}"/>
              </a:ext>
            </a:extLst>
          </p:cNvPr>
          <p:cNvSpPr txBox="1"/>
          <p:nvPr/>
        </p:nvSpPr>
        <p:spPr>
          <a:xfrm>
            <a:off x="2802809" y="128907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1</a:t>
            </a:r>
          </a:p>
        </p:txBody>
      </p:sp>
      <p:sp>
        <p:nvSpPr>
          <p:cNvPr id="65" name="TextBox 64">
            <a:extLst>
              <a:ext uri="{FF2B5EF4-FFF2-40B4-BE49-F238E27FC236}">
                <a16:creationId xmlns:a16="http://schemas.microsoft.com/office/drawing/2014/main" id="{C0D2AFDB-ABEA-4BD4-A69D-2AFE895E2384}"/>
              </a:ext>
            </a:extLst>
          </p:cNvPr>
          <p:cNvSpPr txBox="1"/>
          <p:nvPr/>
        </p:nvSpPr>
        <p:spPr>
          <a:xfrm>
            <a:off x="5201407" y="128907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2</a:t>
            </a:r>
          </a:p>
        </p:txBody>
      </p:sp>
      <p:sp>
        <p:nvSpPr>
          <p:cNvPr id="66" name="TextBox 65">
            <a:extLst>
              <a:ext uri="{FF2B5EF4-FFF2-40B4-BE49-F238E27FC236}">
                <a16:creationId xmlns:a16="http://schemas.microsoft.com/office/drawing/2014/main" id="{230F6657-06E1-4CA0-8748-2DB926FF777D}"/>
              </a:ext>
            </a:extLst>
          </p:cNvPr>
          <p:cNvSpPr txBox="1"/>
          <p:nvPr/>
        </p:nvSpPr>
        <p:spPr>
          <a:xfrm>
            <a:off x="5257433" y="4546482"/>
            <a:ext cx="86754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3 *</a:t>
            </a:r>
          </a:p>
        </p:txBody>
      </p:sp>
      <p:cxnSp>
        <p:nvCxnSpPr>
          <p:cNvPr id="67" name="Straight Arrow Connector 66">
            <a:extLst>
              <a:ext uri="{FF2B5EF4-FFF2-40B4-BE49-F238E27FC236}">
                <a16:creationId xmlns:a16="http://schemas.microsoft.com/office/drawing/2014/main" id="{27BD2559-EEA0-45FE-ADB5-09DAC01ABC76}"/>
              </a:ext>
            </a:extLst>
          </p:cNvPr>
          <p:cNvCxnSpPr>
            <a:cxnSpLocks/>
          </p:cNvCxnSpPr>
          <p:nvPr/>
        </p:nvCxnSpPr>
        <p:spPr>
          <a:xfrm flipV="1">
            <a:off x="8021121" y="2693617"/>
            <a:ext cx="0" cy="5025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2C6EA0E-EABD-4CBD-89CF-6323439B8F9E}"/>
              </a:ext>
            </a:extLst>
          </p:cNvPr>
          <p:cNvSpPr txBox="1"/>
          <p:nvPr/>
        </p:nvSpPr>
        <p:spPr>
          <a:xfrm>
            <a:off x="9405086" y="2395161"/>
            <a:ext cx="2418857"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Usage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1:</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 allows quick testing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2</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 standard, quick  configuration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3 *: </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governance and advanced customization (CPD 3.0 and later)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2642744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9941112" cy="853440"/>
          </a:xfrm>
        </p:spPr>
        <p:txBody>
          <a:bodyPr/>
          <a:lstStyle/>
          <a:p>
            <a:r>
              <a:rPr lang="en-US" dirty="0"/>
              <a:t>Local environment: Option 1 – </a:t>
            </a:r>
            <a:r>
              <a:rPr lang="en-US" dirty="0" err="1"/>
              <a:t>conda</a:t>
            </a:r>
            <a:r>
              <a:rPr lang="en-US" dirty="0"/>
              <a:t> install</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45</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Text Placeholder 8">
            <a:extLst>
              <a:ext uri="{FF2B5EF4-FFF2-40B4-BE49-F238E27FC236}">
                <a16:creationId xmlns:a16="http://schemas.microsoft.com/office/drawing/2014/main" id="{EE512664-82A8-4394-A5A6-5C576D953FCF}"/>
              </a:ext>
            </a:extLst>
          </p:cNvPr>
          <p:cNvSpPr>
            <a:spLocks noGrp="1"/>
          </p:cNvSpPr>
          <p:nvPr>
            <p:ph type="body" sz="quarter" idx="14"/>
          </p:nvPr>
        </p:nvSpPr>
        <p:spPr/>
        <p:txBody>
          <a:bodyPr/>
          <a:lstStyle/>
          <a:p>
            <a:endParaRPr lang="en-US"/>
          </a:p>
        </p:txBody>
      </p:sp>
      <p:pic>
        <p:nvPicPr>
          <p:cNvPr id="10" name="CondaInstall">
            <a:hlinkClick r:id="" action="ppaction://media"/>
            <a:extLst>
              <a:ext uri="{FF2B5EF4-FFF2-40B4-BE49-F238E27FC236}">
                <a16:creationId xmlns:a16="http://schemas.microsoft.com/office/drawing/2014/main" id="{85832CBC-3508-4FD7-B0E9-BA71270FF0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354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9941112" cy="853440"/>
          </a:xfrm>
        </p:spPr>
        <p:txBody>
          <a:bodyPr/>
          <a:lstStyle/>
          <a:p>
            <a:r>
              <a:rPr lang="en-US" dirty="0"/>
              <a:t>Local environment: Option 2 – </a:t>
            </a:r>
            <a:r>
              <a:rPr lang="en-US" dirty="0" err="1"/>
              <a:t>yaml</a:t>
            </a:r>
            <a:r>
              <a:rPr lang="en-US" dirty="0"/>
              <a:t> file install</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pic>
        <p:nvPicPr>
          <p:cNvPr id="5" name="YamlFile">
            <a:hlinkClick r:id="" action="ppaction://media"/>
            <a:extLst>
              <a:ext uri="{FF2B5EF4-FFF2-40B4-BE49-F238E27FC236}">
                <a16:creationId xmlns:a16="http://schemas.microsoft.com/office/drawing/2014/main" id="{BAE0C516-0DA2-4F0C-984E-7B613ABF6E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088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343051" y="326421"/>
            <a:ext cx="9185621" cy="508000"/>
          </a:xfrm>
        </p:spPr>
        <p:txBody>
          <a:bodyPr/>
          <a:lstStyle/>
          <a:p>
            <a:r>
              <a:rPr lang="en-US" dirty="0"/>
              <a:t>Environment customization: remote environments </a:t>
            </a:r>
          </a:p>
        </p:txBody>
      </p:sp>
      <p:sp>
        <p:nvSpPr>
          <p:cNvPr id="9" name="TextBox 8">
            <a:extLst>
              <a:ext uri="{FF2B5EF4-FFF2-40B4-BE49-F238E27FC236}">
                <a16:creationId xmlns:a16="http://schemas.microsoft.com/office/drawing/2014/main" id="{77E9791C-7D8A-4AED-A173-884EF93E2BE3}"/>
              </a:ext>
            </a:extLst>
          </p:cNvPr>
          <p:cNvSpPr txBox="1"/>
          <p:nvPr/>
        </p:nvSpPr>
        <p:spPr>
          <a:xfrm>
            <a:off x="2134576" y="1779442"/>
            <a:ext cx="1932680" cy="70769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Load: </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use </a:t>
            </a:r>
            <a:r>
              <a:rPr lang="en-US" sz="1333" dirty="0">
                <a:solidFill>
                  <a:srgbClr val="000000"/>
                </a:solidFill>
                <a:latin typeface="IBM Plex Sans"/>
              </a:rPr>
              <a:t>Hadoop helper API to install packages </a:t>
            </a:r>
            <a:endParaRPr kumimoji="0" lang="en-US" sz="1333"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0" name="Rectangle: Rounded Corners 9">
            <a:extLst>
              <a:ext uri="{FF2B5EF4-FFF2-40B4-BE49-F238E27FC236}">
                <a16:creationId xmlns:a16="http://schemas.microsoft.com/office/drawing/2014/main" id="{29F57990-0197-4C68-B5FE-A208C9C8819A}"/>
              </a:ext>
            </a:extLst>
          </p:cNvPr>
          <p:cNvSpPr/>
          <p:nvPr/>
        </p:nvSpPr>
        <p:spPr>
          <a:xfrm>
            <a:off x="2187207" y="1616733"/>
            <a:ext cx="1980128"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8" name="Picture 17">
            <a:extLst>
              <a:ext uri="{FF2B5EF4-FFF2-40B4-BE49-F238E27FC236}">
                <a16:creationId xmlns:a16="http://schemas.microsoft.com/office/drawing/2014/main" id="{EED85343-394E-4B80-B258-E6B79FF6E38E}"/>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92726" y="4387007"/>
            <a:ext cx="1703589" cy="1703589"/>
          </a:xfrm>
          <a:prstGeom prst="rect">
            <a:avLst/>
          </a:prstGeom>
        </p:spPr>
      </p:pic>
      <p:pic>
        <p:nvPicPr>
          <p:cNvPr id="19" name="Picture 18">
            <a:extLst>
              <a:ext uri="{FF2B5EF4-FFF2-40B4-BE49-F238E27FC236}">
                <a16:creationId xmlns:a16="http://schemas.microsoft.com/office/drawing/2014/main" id="{52C69BCD-4C12-4FEA-B126-AD9FB6629AD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42750" y="1196654"/>
            <a:ext cx="1703589" cy="1703589"/>
          </a:xfrm>
          <a:prstGeom prst="rect">
            <a:avLst/>
          </a:prstGeom>
        </p:spPr>
      </p:pic>
      <p:sp>
        <p:nvSpPr>
          <p:cNvPr id="26" name="TextBox 25">
            <a:extLst>
              <a:ext uri="{FF2B5EF4-FFF2-40B4-BE49-F238E27FC236}">
                <a16:creationId xmlns:a16="http://schemas.microsoft.com/office/drawing/2014/main" id="{80F14AF6-AF44-4ED9-B3DA-51F8F534C25B}"/>
              </a:ext>
            </a:extLst>
          </p:cNvPr>
          <p:cNvSpPr txBox="1"/>
          <p:nvPr/>
        </p:nvSpPr>
        <p:spPr>
          <a:xfrm>
            <a:off x="563768" y="5961691"/>
            <a:ext cx="761747"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Admin</a:t>
            </a:r>
          </a:p>
        </p:txBody>
      </p:sp>
      <p:sp>
        <p:nvSpPr>
          <p:cNvPr id="27" name="TextBox 26">
            <a:extLst>
              <a:ext uri="{FF2B5EF4-FFF2-40B4-BE49-F238E27FC236}">
                <a16:creationId xmlns:a16="http://schemas.microsoft.com/office/drawing/2014/main" id="{9EED7EB6-0881-4700-8A9B-C452C821344E}"/>
              </a:ext>
            </a:extLst>
          </p:cNvPr>
          <p:cNvSpPr txBox="1"/>
          <p:nvPr/>
        </p:nvSpPr>
        <p:spPr>
          <a:xfrm>
            <a:off x="331197" y="2642202"/>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sp>
        <p:nvSpPr>
          <p:cNvPr id="30" name="Rectangle: Rounded Corners 29">
            <a:extLst>
              <a:ext uri="{FF2B5EF4-FFF2-40B4-BE49-F238E27FC236}">
                <a16:creationId xmlns:a16="http://schemas.microsoft.com/office/drawing/2014/main" id="{2AF53B6D-DC03-465F-B685-AC5CFE3CF28F}"/>
              </a:ext>
            </a:extLst>
          </p:cNvPr>
          <p:cNvSpPr/>
          <p:nvPr/>
        </p:nvSpPr>
        <p:spPr>
          <a:xfrm>
            <a:off x="4694689" y="1617469"/>
            <a:ext cx="2160750"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1" name="TextBox 30">
            <a:extLst>
              <a:ext uri="{FF2B5EF4-FFF2-40B4-BE49-F238E27FC236}">
                <a16:creationId xmlns:a16="http://schemas.microsoft.com/office/drawing/2014/main" id="{41FA3629-7556-4EFA-96BC-631939BC5B0D}"/>
              </a:ext>
            </a:extLst>
          </p:cNvPr>
          <p:cNvSpPr txBox="1"/>
          <p:nvPr/>
        </p:nvSpPr>
        <p:spPr>
          <a:xfrm>
            <a:off x="4839411" y="1751034"/>
            <a:ext cx="1976195" cy="70769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Load from Anaconda Repository: </a:t>
            </a:r>
            <a:r>
              <a:rPr kumimoji="0" lang="en-US" sz="1333" i="0" u="none" strike="noStrike" kern="1200" cap="none" spc="0" normalizeH="0" baseline="0" noProof="0" dirty="0">
                <a:ln>
                  <a:noFill/>
                </a:ln>
                <a:solidFill>
                  <a:srgbClr val="000000"/>
                </a:solidFill>
                <a:effectLst/>
                <a:uLnTx/>
                <a:uFillTx/>
                <a:latin typeface="IBM Plex Sans"/>
                <a:ea typeface="+mn-ea"/>
                <a:cs typeface="+mn-cs"/>
              </a:rPr>
              <a:t>load approved packages</a:t>
            </a:r>
          </a:p>
        </p:txBody>
      </p:sp>
      <p:pic>
        <p:nvPicPr>
          <p:cNvPr id="33" name="Picture 32">
            <a:extLst>
              <a:ext uri="{FF2B5EF4-FFF2-40B4-BE49-F238E27FC236}">
                <a16:creationId xmlns:a16="http://schemas.microsoft.com/office/drawing/2014/main" id="{4D504D03-8905-415D-ACB4-5B60C6B6821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99759" y="2792236"/>
            <a:ext cx="1742750" cy="1742750"/>
          </a:xfrm>
          <a:prstGeom prst="rect">
            <a:avLst/>
          </a:prstGeom>
        </p:spPr>
      </p:pic>
      <p:sp>
        <p:nvSpPr>
          <p:cNvPr id="35" name="Rectangle: Rounded Corners 34">
            <a:extLst>
              <a:ext uri="{FF2B5EF4-FFF2-40B4-BE49-F238E27FC236}">
                <a16:creationId xmlns:a16="http://schemas.microsoft.com/office/drawing/2014/main" id="{12573265-7F0A-4DE8-8704-95591AA36495}"/>
              </a:ext>
            </a:extLst>
          </p:cNvPr>
          <p:cNvSpPr/>
          <p:nvPr/>
        </p:nvSpPr>
        <p:spPr>
          <a:xfrm>
            <a:off x="4696411" y="3246871"/>
            <a:ext cx="2119195"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6" name="TextBox 35">
            <a:extLst>
              <a:ext uri="{FF2B5EF4-FFF2-40B4-BE49-F238E27FC236}">
                <a16:creationId xmlns:a16="http://schemas.microsoft.com/office/drawing/2014/main" id="{390B2210-B957-4AF9-A1F0-7DC6A23B5C02}"/>
              </a:ext>
            </a:extLst>
          </p:cNvPr>
          <p:cNvSpPr txBox="1"/>
          <p:nvPr/>
        </p:nvSpPr>
        <p:spPr>
          <a:xfrm>
            <a:off x="4790314" y="3532630"/>
            <a:ext cx="1932680" cy="50257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 if collaborator</a:t>
            </a:r>
          </a:p>
        </p:txBody>
      </p:sp>
      <p:sp>
        <p:nvSpPr>
          <p:cNvPr id="37" name="Rectangle: Rounded Corners 36">
            <a:extLst>
              <a:ext uri="{FF2B5EF4-FFF2-40B4-BE49-F238E27FC236}">
                <a16:creationId xmlns:a16="http://schemas.microsoft.com/office/drawing/2014/main" id="{4532F689-CFBF-4508-B920-4FB3F2A58BBB}"/>
              </a:ext>
            </a:extLst>
          </p:cNvPr>
          <p:cNvSpPr/>
          <p:nvPr/>
        </p:nvSpPr>
        <p:spPr>
          <a:xfrm>
            <a:off x="4628368" y="4871569"/>
            <a:ext cx="2094626" cy="1058717"/>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TextBox 37">
            <a:extLst>
              <a:ext uri="{FF2B5EF4-FFF2-40B4-BE49-F238E27FC236}">
                <a16:creationId xmlns:a16="http://schemas.microsoft.com/office/drawing/2014/main" id="{FD48E32F-06B8-4E41-B750-7FCE6C7FB2FF}"/>
              </a:ext>
            </a:extLst>
          </p:cNvPr>
          <p:cNvSpPr txBox="1"/>
          <p:nvPr/>
        </p:nvSpPr>
        <p:spPr>
          <a:xfrm>
            <a:off x="4748586" y="4927897"/>
            <a:ext cx="2067019" cy="91281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Customize (pre-load) </a:t>
            </a:r>
            <a:r>
              <a:rPr kumimoji="0" lang="en-US" sz="1333" b="0" i="0" u="none" strike="noStrike" kern="1200" cap="none" spc="0" normalizeH="0" baseline="0" noProof="0" dirty="0">
                <a:ln>
                  <a:noFill/>
                </a:ln>
                <a:solidFill>
                  <a:srgbClr val="000000"/>
                </a:solidFill>
                <a:effectLst/>
                <a:uLnTx/>
                <a:uFillTx/>
                <a:latin typeface="IBM Plex Sans"/>
                <a:ea typeface="+mn-ea"/>
                <a:cs typeface="+mn-cs"/>
              </a:rPr>
              <a:t>environments with docker file: packages, files, OS settings</a:t>
            </a:r>
          </a:p>
        </p:txBody>
      </p:sp>
      <p:sp>
        <p:nvSpPr>
          <p:cNvPr id="39" name="TextBox 38">
            <a:extLst>
              <a:ext uri="{FF2B5EF4-FFF2-40B4-BE49-F238E27FC236}">
                <a16:creationId xmlns:a16="http://schemas.microsoft.com/office/drawing/2014/main" id="{08E2E1DB-82E0-4663-86F7-2FD4E195DEE3}"/>
              </a:ext>
            </a:extLst>
          </p:cNvPr>
          <p:cNvSpPr txBox="1"/>
          <p:nvPr/>
        </p:nvSpPr>
        <p:spPr>
          <a:xfrm>
            <a:off x="7210700" y="5149640"/>
            <a:ext cx="2016134" cy="50257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Upload and register environment</a:t>
            </a:r>
          </a:p>
        </p:txBody>
      </p:sp>
      <p:sp>
        <p:nvSpPr>
          <p:cNvPr id="43" name="Rectangle: Rounded Corners 42">
            <a:extLst>
              <a:ext uri="{FF2B5EF4-FFF2-40B4-BE49-F238E27FC236}">
                <a16:creationId xmlns:a16="http://schemas.microsoft.com/office/drawing/2014/main" id="{4A4C2157-F15E-4958-AF99-DE05A31495F8}"/>
              </a:ext>
            </a:extLst>
          </p:cNvPr>
          <p:cNvSpPr/>
          <p:nvPr/>
        </p:nvSpPr>
        <p:spPr>
          <a:xfrm>
            <a:off x="7115902" y="4879061"/>
            <a:ext cx="1932680" cy="1065341"/>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4" name="TextBox 43">
            <a:extLst>
              <a:ext uri="{FF2B5EF4-FFF2-40B4-BE49-F238E27FC236}">
                <a16:creationId xmlns:a16="http://schemas.microsoft.com/office/drawing/2014/main" id="{4754F369-4EFC-4A7F-B356-23D88FBFA293}"/>
              </a:ext>
            </a:extLst>
          </p:cNvPr>
          <p:cNvSpPr txBox="1"/>
          <p:nvPr/>
        </p:nvSpPr>
        <p:spPr>
          <a:xfrm>
            <a:off x="368057" y="4246800"/>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cxnSp>
        <p:nvCxnSpPr>
          <p:cNvPr id="25" name="Straight Arrow Connector 24">
            <a:extLst>
              <a:ext uri="{FF2B5EF4-FFF2-40B4-BE49-F238E27FC236}">
                <a16:creationId xmlns:a16="http://schemas.microsoft.com/office/drawing/2014/main" id="{253BF52A-FFB1-4A93-A5AB-57197FEB1A51}"/>
              </a:ext>
            </a:extLst>
          </p:cNvPr>
          <p:cNvCxnSpPr>
            <a:cxnSpLocks/>
            <a:stCxn id="30" idx="2"/>
          </p:cNvCxnSpPr>
          <p:nvPr/>
        </p:nvCxnSpPr>
        <p:spPr>
          <a:xfrm>
            <a:off x="5775064" y="2642938"/>
            <a:ext cx="0" cy="60393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2F7E03EE-A95E-404E-A4E2-2F1ACA58E129}"/>
              </a:ext>
            </a:extLst>
          </p:cNvPr>
          <p:cNvSpPr/>
          <p:nvPr/>
        </p:nvSpPr>
        <p:spPr>
          <a:xfrm>
            <a:off x="7125603" y="3229564"/>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9" name="TextBox 48">
            <a:extLst>
              <a:ext uri="{FF2B5EF4-FFF2-40B4-BE49-F238E27FC236}">
                <a16:creationId xmlns:a16="http://schemas.microsoft.com/office/drawing/2014/main" id="{3ABCD1BA-E3B8-4B6F-A632-5B61E8362BA3}"/>
              </a:ext>
            </a:extLst>
          </p:cNvPr>
          <p:cNvSpPr txBox="1"/>
          <p:nvPr/>
        </p:nvSpPr>
        <p:spPr>
          <a:xfrm>
            <a:off x="7175708" y="3610879"/>
            <a:ext cx="1932680" cy="29745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a:t>
            </a:r>
          </a:p>
        </p:txBody>
      </p:sp>
      <p:sp>
        <p:nvSpPr>
          <p:cNvPr id="50" name="Rectangle: Rounded Corners 49">
            <a:extLst>
              <a:ext uri="{FF2B5EF4-FFF2-40B4-BE49-F238E27FC236}">
                <a16:creationId xmlns:a16="http://schemas.microsoft.com/office/drawing/2014/main" id="{2967B535-978F-4E56-B361-EECB349EBEB9}"/>
              </a:ext>
            </a:extLst>
          </p:cNvPr>
          <p:cNvSpPr/>
          <p:nvPr/>
        </p:nvSpPr>
        <p:spPr>
          <a:xfrm>
            <a:off x="7033748" y="1620554"/>
            <a:ext cx="1810329" cy="1025469"/>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1" name="TextBox 50">
            <a:extLst>
              <a:ext uri="{FF2B5EF4-FFF2-40B4-BE49-F238E27FC236}">
                <a16:creationId xmlns:a16="http://schemas.microsoft.com/office/drawing/2014/main" id="{5BCE5EBB-7E6C-4349-9F25-2D93BC6DDDF0}"/>
              </a:ext>
            </a:extLst>
          </p:cNvPr>
          <p:cNvSpPr txBox="1"/>
          <p:nvPr/>
        </p:nvSpPr>
        <p:spPr>
          <a:xfrm>
            <a:off x="7133981" y="2029692"/>
            <a:ext cx="1932680" cy="29745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environment</a:t>
            </a:r>
          </a:p>
        </p:txBody>
      </p:sp>
      <p:cxnSp>
        <p:nvCxnSpPr>
          <p:cNvPr id="53" name="Straight Arrow Connector 52">
            <a:extLst>
              <a:ext uri="{FF2B5EF4-FFF2-40B4-BE49-F238E27FC236}">
                <a16:creationId xmlns:a16="http://schemas.microsoft.com/office/drawing/2014/main" id="{D09AA1DB-C422-4A1E-9399-A30ADA514093}"/>
              </a:ext>
            </a:extLst>
          </p:cNvPr>
          <p:cNvCxnSpPr>
            <a:cxnSpLocks/>
            <a:stCxn id="10" idx="3"/>
            <a:endCxn id="30" idx="1"/>
          </p:cNvCxnSpPr>
          <p:nvPr/>
        </p:nvCxnSpPr>
        <p:spPr>
          <a:xfrm>
            <a:off x="4167335" y="2129468"/>
            <a:ext cx="527354" cy="736"/>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9083807-6A8C-4F28-AE16-8FCD0315C0F8}"/>
              </a:ext>
            </a:extLst>
          </p:cNvPr>
          <p:cNvCxnSpPr>
            <a:cxnSpLocks/>
            <a:endCxn id="47" idx="2"/>
          </p:cNvCxnSpPr>
          <p:nvPr/>
        </p:nvCxnSpPr>
        <p:spPr>
          <a:xfrm flipV="1">
            <a:off x="8021121" y="4255033"/>
            <a:ext cx="9647" cy="63454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161B5C37-70BE-4ECF-9910-F7874BAEABB0}"/>
              </a:ext>
            </a:extLst>
          </p:cNvPr>
          <p:cNvSpPr txBox="1"/>
          <p:nvPr/>
        </p:nvSpPr>
        <p:spPr>
          <a:xfrm>
            <a:off x="2802809" y="128907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1</a:t>
            </a:r>
          </a:p>
        </p:txBody>
      </p:sp>
      <p:sp>
        <p:nvSpPr>
          <p:cNvPr id="65" name="TextBox 64">
            <a:extLst>
              <a:ext uri="{FF2B5EF4-FFF2-40B4-BE49-F238E27FC236}">
                <a16:creationId xmlns:a16="http://schemas.microsoft.com/office/drawing/2014/main" id="{C0D2AFDB-ABEA-4BD4-A69D-2AFE895E2384}"/>
              </a:ext>
            </a:extLst>
          </p:cNvPr>
          <p:cNvSpPr txBox="1"/>
          <p:nvPr/>
        </p:nvSpPr>
        <p:spPr>
          <a:xfrm>
            <a:off x="5201407" y="128907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2</a:t>
            </a:r>
          </a:p>
        </p:txBody>
      </p:sp>
      <p:sp>
        <p:nvSpPr>
          <p:cNvPr id="66" name="TextBox 65">
            <a:extLst>
              <a:ext uri="{FF2B5EF4-FFF2-40B4-BE49-F238E27FC236}">
                <a16:creationId xmlns:a16="http://schemas.microsoft.com/office/drawing/2014/main" id="{230F6657-06E1-4CA0-8748-2DB926FF777D}"/>
              </a:ext>
            </a:extLst>
          </p:cNvPr>
          <p:cNvSpPr txBox="1"/>
          <p:nvPr/>
        </p:nvSpPr>
        <p:spPr>
          <a:xfrm>
            <a:off x="5393735" y="4558099"/>
            <a:ext cx="86754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IBM Plex Sans"/>
                <a:ea typeface="+mn-ea"/>
                <a:cs typeface="+mn-cs"/>
              </a:rPr>
              <a:t>Option 3 *</a:t>
            </a:r>
          </a:p>
        </p:txBody>
      </p:sp>
      <p:cxnSp>
        <p:nvCxnSpPr>
          <p:cNvPr id="67" name="Straight Arrow Connector 66">
            <a:extLst>
              <a:ext uri="{FF2B5EF4-FFF2-40B4-BE49-F238E27FC236}">
                <a16:creationId xmlns:a16="http://schemas.microsoft.com/office/drawing/2014/main" id="{27BD2559-EEA0-45FE-ADB5-09DAC01ABC76}"/>
              </a:ext>
            </a:extLst>
          </p:cNvPr>
          <p:cNvCxnSpPr>
            <a:cxnSpLocks/>
          </p:cNvCxnSpPr>
          <p:nvPr/>
        </p:nvCxnSpPr>
        <p:spPr>
          <a:xfrm flipV="1">
            <a:off x="8021121" y="2693617"/>
            <a:ext cx="0" cy="50257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D2C6EA0E-EABD-4CBD-89CF-6323439B8F9E}"/>
              </a:ext>
            </a:extLst>
          </p:cNvPr>
          <p:cNvSpPr txBox="1"/>
          <p:nvPr/>
        </p:nvSpPr>
        <p:spPr>
          <a:xfrm>
            <a:off x="9405086" y="2395161"/>
            <a:ext cx="2418857" cy="2646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Usage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1:</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 allows quick testing</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2</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 standard, quick  configuration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Option 3 *: </a:t>
            </a:r>
            <a:r>
              <a:rPr kumimoji="0" lang="en-US" sz="1400" b="0" i="0" u="none" strike="noStrike" kern="1200" cap="none" spc="0" normalizeH="0" baseline="0" noProof="0" dirty="0">
                <a:ln>
                  <a:noFill/>
                </a:ln>
                <a:solidFill>
                  <a:srgbClr val="000000"/>
                </a:solidFill>
                <a:effectLst/>
                <a:uLnTx/>
                <a:uFillTx/>
                <a:latin typeface="IBM Plex Sans"/>
                <a:ea typeface="+mn-ea"/>
                <a:cs typeface="+mn-cs"/>
              </a:rPr>
              <a:t>governance and advanced customization (CPD 3.0 and later)</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cxnSp>
        <p:nvCxnSpPr>
          <p:cNvPr id="14" name="Straight Arrow Connector 13">
            <a:extLst>
              <a:ext uri="{FF2B5EF4-FFF2-40B4-BE49-F238E27FC236}">
                <a16:creationId xmlns:a16="http://schemas.microsoft.com/office/drawing/2014/main" id="{E716C191-B0F3-4BA6-BDA1-9C3A4A0CD434}"/>
              </a:ext>
            </a:extLst>
          </p:cNvPr>
          <p:cNvCxnSpPr>
            <a:cxnSpLocks/>
            <a:stCxn id="38" idx="3"/>
            <a:endCxn id="43" idx="1"/>
          </p:cNvCxnSpPr>
          <p:nvPr/>
        </p:nvCxnSpPr>
        <p:spPr>
          <a:xfrm>
            <a:off x="6815605" y="5384304"/>
            <a:ext cx="300297" cy="2742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511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9941112" cy="853440"/>
          </a:xfrm>
        </p:spPr>
        <p:txBody>
          <a:bodyPr/>
          <a:lstStyle/>
          <a:p>
            <a:r>
              <a:rPr lang="en-US" dirty="0"/>
              <a:t>Remote environment: Overview</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pic>
        <p:nvPicPr>
          <p:cNvPr id="6" name="Environments">
            <a:hlinkClick r:id="" action="ppaction://media"/>
            <a:extLst>
              <a:ext uri="{FF2B5EF4-FFF2-40B4-BE49-F238E27FC236}">
                <a16:creationId xmlns:a16="http://schemas.microsoft.com/office/drawing/2014/main" id="{2E3AB8C5-779C-4D51-AC34-ACDDE4B7D2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8908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Environments</a:t>
            </a:r>
          </a:p>
        </p:txBody>
      </p:sp>
      <p:sp>
        <p:nvSpPr>
          <p:cNvPr id="3" name="Slide Number Placeholder 2"/>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279761" y="1058286"/>
            <a:ext cx="5206640" cy="4078146"/>
          </a:xfrm>
        </p:spPr>
        <p:txBody>
          <a:bodyPr/>
          <a:lstStyle/>
          <a:p>
            <a:pPr marL="342900" indent="-342900">
              <a:buFont typeface="Arial" panose="020B0604020202020204" pitchFamily="34" charset="0"/>
              <a:buChar char="•"/>
            </a:pPr>
            <a:r>
              <a:rPr lang="en-US" sz="2000" b="1" dirty="0"/>
              <a:t>Create a new environment configuration</a:t>
            </a:r>
          </a:p>
          <a:p>
            <a:pPr marL="573612" lvl="1" indent="-342900">
              <a:buFont typeface="Arial" panose="020B0604020202020204" pitchFamily="34" charset="0"/>
              <a:buChar char="•"/>
            </a:pPr>
            <a:r>
              <a:rPr lang="en-US" sz="1400" dirty="0"/>
              <a:t>Click </a:t>
            </a:r>
            <a:r>
              <a:rPr lang="en-US" sz="1400" b="1" dirty="0"/>
              <a:t>New Environment </a:t>
            </a:r>
            <a:r>
              <a:rPr lang="en-US" sz="1400" dirty="0"/>
              <a:t>in the project </a:t>
            </a:r>
            <a:r>
              <a:rPr lang="en-US" sz="1400" b="1" dirty="0"/>
              <a:t>Environments </a:t>
            </a:r>
            <a:r>
              <a:rPr lang="en-US" sz="1400" dirty="0"/>
              <a:t>view</a:t>
            </a:r>
          </a:p>
          <a:p>
            <a:pPr marL="872053" lvl="2" indent="-342900">
              <a:buFont typeface="Arial" panose="020B0604020202020204" pitchFamily="34" charset="0"/>
              <a:buChar char="•"/>
            </a:pPr>
            <a:r>
              <a:rPr lang="en-US" sz="1400" dirty="0"/>
              <a:t>Specify hardware configuration</a:t>
            </a:r>
          </a:p>
          <a:p>
            <a:pPr marL="872053" lvl="2" indent="-342900">
              <a:buFont typeface="Arial" panose="020B0604020202020204" pitchFamily="34" charset="0"/>
              <a:buChar char="•"/>
            </a:pPr>
            <a:r>
              <a:rPr lang="en-US" sz="1400" b="1" i="1" dirty="0"/>
              <a:t>Reserved</a:t>
            </a:r>
            <a:r>
              <a:rPr lang="en-US" sz="1400" dirty="0"/>
              <a:t> is recommended</a:t>
            </a:r>
          </a:p>
          <a:p>
            <a:pPr marL="872053" lvl="2" indent="-342900">
              <a:buFont typeface="Arial" panose="020B0604020202020204" pitchFamily="34" charset="0"/>
              <a:buChar char="•"/>
            </a:pPr>
            <a:r>
              <a:rPr lang="en-US" sz="1400" dirty="0"/>
              <a:t>A single reserved environment for Python and R should not exceed the size of the node in the cluster</a:t>
            </a:r>
          </a:p>
          <a:p>
            <a:pPr marL="1176846" lvl="3" indent="-342900">
              <a:buFont typeface="Arial" panose="020B0604020202020204" pitchFamily="34" charset="0"/>
              <a:buChar char="•"/>
            </a:pPr>
            <a:r>
              <a:rPr lang="en-US" sz="1400" dirty="0"/>
              <a:t>Check with system admin re. the size of each node</a:t>
            </a:r>
          </a:p>
          <a:p>
            <a:pPr marL="1176846" lvl="3" indent="-342900">
              <a:buFont typeface="Arial" panose="020B0604020202020204" pitchFamily="34" charset="0"/>
              <a:buChar char="•"/>
            </a:pPr>
            <a:r>
              <a:rPr lang="en-US" sz="1400" dirty="0"/>
              <a:t>Make the environment no more than 70 percent of the node size</a:t>
            </a:r>
          </a:p>
          <a:p>
            <a:pPr marL="1176846" lvl="3" indent="-342900">
              <a:buFont typeface="Arial" panose="020B0604020202020204" pitchFamily="34" charset="0"/>
              <a:buChar char="•"/>
            </a:pPr>
            <a:r>
              <a:rPr lang="en-US" sz="1400" dirty="0"/>
              <a:t>Example: 24-core node, the environment should not be more than 16 VPCs</a:t>
            </a:r>
          </a:p>
          <a:p>
            <a:pPr marL="872053" lvl="2" indent="-342900">
              <a:buFont typeface="Arial" panose="020B0604020202020204" pitchFamily="34" charset="0"/>
              <a:buChar char="•"/>
            </a:pPr>
            <a:r>
              <a:rPr lang="en-US" sz="1400" dirty="0"/>
              <a:t>At this time the UI will not prevent you from specifying more resources than should be used, but when you try to start this environment, you will get a message “Resources not available”. </a:t>
            </a:r>
          </a:p>
          <a:p>
            <a:pPr lvl="1" indent="0">
              <a:buNone/>
            </a:pPr>
            <a:endParaRPr lang="en-US" sz="1734" dirty="0"/>
          </a:p>
          <a:p>
            <a:pPr marL="872053" lvl="2"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dirty="0"/>
          </a:p>
          <a:p>
            <a:pPr marL="573612" lvl="1" indent="-342900">
              <a:buFont typeface="Arial" panose="020B0604020202020204" pitchFamily="34" charset="0"/>
              <a:buChar char="•"/>
            </a:pPr>
            <a:endParaRPr lang="en-US" sz="2134" i="1"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TextBox 7">
            <a:extLst>
              <a:ext uri="{FF2B5EF4-FFF2-40B4-BE49-F238E27FC236}">
                <a16:creationId xmlns:a16="http://schemas.microsoft.com/office/drawing/2014/main" id="{73E309FD-0F87-4C92-AE09-01834D0E082E}"/>
              </a:ext>
            </a:extLst>
          </p:cNvPr>
          <p:cNvSpPr txBox="1"/>
          <p:nvPr/>
        </p:nvSpPr>
        <p:spPr>
          <a:xfrm>
            <a:off x="8874547" y="5957877"/>
            <a:ext cx="8114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IBM Plex Sans"/>
                <a:ea typeface="+mn-ea"/>
                <a:cs typeface="+mn-cs"/>
              </a:rPr>
              <a:t>Demo</a:t>
            </a:r>
          </a:p>
        </p:txBody>
      </p:sp>
      <p:pic>
        <p:nvPicPr>
          <p:cNvPr id="5" name="Picture 4">
            <a:extLst>
              <a:ext uri="{FF2B5EF4-FFF2-40B4-BE49-F238E27FC236}">
                <a16:creationId xmlns:a16="http://schemas.microsoft.com/office/drawing/2014/main" id="{B6D6C55E-C9F2-4862-8999-5124AAADDBC9}"/>
              </a:ext>
            </a:extLst>
          </p:cNvPr>
          <p:cNvPicPr>
            <a:picLocks noChangeAspect="1"/>
          </p:cNvPicPr>
          <p:nvPr/>
        </p:nvPicPr>
        <p:blipFill>
          <a:blip r:embed="rId3"/>
          <a:stretch>
            <a:fillRect/>
          </a:stretch>
        </p:blipFill>
        <p:spPr>
          <a:xfrm>
            <a:off x="5559973" y="1058418"/>
            <a:ext cx="6268107" cy="1613457"/>
          </a:xfrm>
          <a:prstGeom prst="rect">
            <a:avLst/>
          </a:prstGeom>
        </p:spPr>
      </p:pic>
      <p:pic>
        <p:nvPicPr>
          <p:cNvPr id="9" name="Picture 8">
            <a:extLst>
              <a:ext uri="{FF2B5EF4-FFF2-40B4-BE49-F238E27FC236}">
                <a16:creationId xmlns:a16="http://schemas.microsoft.com/office/drawing/2014/main" id="{7BE2378F-34C7-4C09-AEAE-1ED93302652F}"/>
              </a:ext>
            </a:extLst>
          </p:cNvPr>
          <p:cNvPicPr>
            <a:picLocks noChangeAspect="1"/>
          </p:cNvPicPr>
          <p:nvPr/>
        </p:nvPicPr>
        <p:blipFill>
          <a:blip r:embed="rId4"/>
          <a:stretch>
            <a:fillRect/>
          </a:stretch>
        </p:blipFill>
        <p:spPr>
          <a:xfrm>
            <a:off x="7514897" y="4303421"/>
            <a:ext cx="3374676" cy="1572202"/>
          </a:xfrm>
          <a:prstGeom prst="rect">
            <a:avLst/>
          </a:prstGeom>
        </p:spPr>
      </p:pic>
      <p:pic>
        <p:nvPicPr>
          <p:cNvPr id="10" name="Picture 9">
            <a:extLst>
              <a:ext uri="{FF2B5EF4-FFF2-40B4-BE49-F238E27FC236}">
                <a16:creationId xmlns:a16="http://schemas.microsoft.com/office/drawing/2014/main" id="{7D90A398-3B79-42D4-92CC-E059F75DA215}"/>
              </a:ext>
            </a:extLst>
          </p:cNvPr>
          <p:cNvPicPr>
            <a:picLocks noChangeAspect="1"/>
          </p:cNvPicPr>
          <p:nvPr/>
        </p:nvPicPr>
        <p:blipFill>
          <a:blip r:embed="rId5"/>
          <a:stretch>
            <a:fillRect/>
          </a:stretch>
        </p:blipFill>
        <p:spPr>
          <a:xfrm>
            <a:off x="6801555" y="2973588"/>
            <a:ext cx="3878065" cy="966185"/>
          </a:xfrm>
          <a:prstGeom prst="rect">
            <a:avLst/>
          </a:prstGeom>
        </p:spPr>
      </p:pic>
    </p:spTree>
    <p:extLst>
      <p:ext uri="{BB962C8B-B14F-4D97-AF65-F5344CB8AC3E}">
        <p14:creationId xmlns:p14="http://schemas.microsoft.com/office/powerpoint/2010/main" val="1882659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5</a:t>
            </a:fld>
            <a:endParaRPr lang="en-US">
              <a:solidFill>
                <a:srgbClr val="000000"/>
              </a:solidFill>
              <a:latin typeface="IBM Plex Sans"/>
            </a:endParaRPr>
          </a:p>
        </p:txBody>
      </p:sp>
      <p:sp>
        <p:nvSpPr>
          <p:cNvPr id="7" name="Text Placeholder 6"/>
          <p:cNvSpPr>
            <a:spLocks noGrp="1"/>
          </p:cNvSpPr>
          <p:nvPr>
            <p:ph type="body" sz="quarter" idx="14"/>
          </p:nvPr>
        </p:nvSpPr>
        <p:spPr>
          <a:xfrm>
            <a:off x="178645" y="1332104"/>
            <a:ext cx="5709920" cy="3201244"/>
          </a:xfrm>
        </p:spPr>
        <p:txBody>
          <a:bodyPr/>
          <a:lstStyle/>
          <a:p>
            <a:pPr marL="342900" indent="-342900">
              <a:buFont typeface="Arial" panose="020B0604020202020204" pitchFamily="34" charset="0"/>
              <a:buChar char="•"/>
            </a:pPr>
            <a:r>
              <a:rPr lang="en-US" sz="2400" b="1" dirty="0"/>
              <a:t>Projects in Watson Studio</a:t>
            </a:r>
          </a:p>
          <a:p>
            <a:pPr marL="573612" lvl="1" indent="-342900">
              <a:buFont typeface="Arial" panose="020B0604020202020204" pitchFamily="34" charset="0"/>
              <a:buChar char="•"/>
            </a:pPr>
            <a:r>
              <a:rPr lang="en-US" sz="2134" dirty="0"/>
              <a:t>Contain all assets developed in IDEs (</a:t>
            </a:r>
            <a:r>
              <a:rPr lang="en-US" sz="2134" dirty="0" err="1"/>
              <a:t>Jupyter</a:t>
            </a:r>
            <a:r>
              <a:rPr lang="en-US" sz="2134" dirty="0"/>
              <a:t> Notebook, models, scripts, etc.)</a:t>
            </a:r>
          </a:p>
          <a:p>
            <a:pPr marL="573612" lvl="1" indent="-342900">
              <a:buFont typeface="Arial" panose="020B0604020202020204" pitchFamily="34" charset="0"/>
              <a:buChar char="•"/>
            </a:pPr>
            <a:r>
              <a:rPr lang="en-US" sz="2134" dirty="0"/>
              <a:t>Can be exported/imported</a:t>
            </a:r>
          </a:p>
          <a:p>
            <a:pPr marL="573612" lvl="1" indent="-342900">
              <a:buFont typeface="Arial" panose="020B0604020202020204" pitchFamily="34" charset="0"/>
              <a:buChar char="•"/>
            </a:pPr>
            <a:r>
              <a:rPr lang="en-US" sz="2134" dirty="0"/>
              <a:t>Can be integrated with Git</a:t>
            </a:r>
          </a:p>
          <a:p>
            <a:pPr marL="573612" lvl="1" indent="-342900">
              <a:buFont typeface="Arial" panose="020B0604020202020204" pitchFamily="34" charset="0"/>
              <a:buChar char="•"/>
            </a:pPr>
            <a:r>
              <a:rPr lang="en-US" sz="2134" dirty="0"/>
              <a:t>Support collaborators</a:t>
            </a:r>
          </a:p>
          <a:p>
            <a:pPr marL="573612" lvl="1" indent="-342900">
              <a:buFont typeface="Arial" panose="020B0604020202020204" pitchFamily="34" charset="0"/>
              <a:buChar char="•"/>
            </a:pPr>
            <a:r>
              <a:rPr lang="en-US" sz="2134" dirty="0"/>
              <a:t>Support multiple </a:t>
            </a:r>
            <a:r>
              <a:rPr lang="en-US" sz="2134" i="1" dirty="0"/>
              <a:t>environments</a:t>
            </a:r>
            <a:r>
              <a:rPr lang="en-US" sz="2134" dirty="0"/>
              <a:t>: hardware configuration and packages </a:t>
            </a:r>
          </a:p>
          <a:p>
            <a:pPr marL="573612" lvl="1" indent="-342900">
              <a:buFont typeface="Arial" panose="020B0604020202020204" pitchFamily="34" charset="0"/>
              <a:buChar char="•"/>
            </a:pPr>
            <a:r>
              <a:rPr lang="en-US" sz="2134" dirty="0"/>
              <a:t>Sensitive and auditing options</a:t>
            </a:r>
          </a:p>
          <a:p>
            <a:pPr marL="573612" lvl="1" indent="-342900">
              <a:buFont typeface="Arial" panose="020B0604020202020204" pitchFamily="34" charset="0"/>
              <a:buChar char="•"/>
            </a:pPr>
            <a:r>
              <a:rPr lang="en-US" sz="2134" dirty="0"/>
              <a:t>Connect to deployment interface</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6" name="Picture 5">
            <a:extLst>
              <a:ext uri="{FF2B5EF4-FFF2-40B4-BE49-F238E27FC236}">
                <a16:creationId xmlns:a16="http://schemas.microsoft.com/office/drawing/2014/main" id="{3D8A010F-9F4F-4C0E-AA77-12D76EA5623F}"/>
              </a:ext>
            </a:extLst>
          </p:cNvPr>
          <p:cNvPicPr>
            <a:picLocks noChangeAspect="1"/>
          </p:cNvPicPr>
          <p:nvPr/>
        </p:nvPicPr>
        <p:blipFill>
          <a:blip r:embed="rId3"/>
          <a:stretch>
            <a:fillRect/>
          </a:stretch>
        </p:blipFill>
        <p:spPr>
          <a:xfrm>
            <a:off x="6357616" y="1795382"/>
            <a:ext cx="5321757" cy="3087723"/>
          </a:xfrm>
          <a:prstGeom prst="rect">
            <a:avLst/>
          </a:prstGeom>
        </p:spPr>
      </p:pic>
      <p:sp>
        <p:nvSpPr>
          <p:cNvPr id="8" name="TextBox 7">
            <a:extLst>
              <a:ext uri="{FF2B5EF4-FFF2-40B4-BE49-F238E27FC236}">
                <a16:creationId xmlns:a16="http://schemas.microsoft.com/office/drawing/2014/main" id="{99C439BE-BCD6-4138-BB19-DD9E515C4FEB}"/>
              </a:ext>
            </a:extLst>
          </p:cNvPr>
          <p:cNvSpPr txBox="1"/>
          <p:nvPr/>
        </p:nvSpPr>
        <p:spPr>
          <a:xfrm>
            <a:off x="8612774" y="1196942"/>
            <a:ext cx="811441" cy="369332"/>
          </a:xfrm>
          <a:prstGeom prst="rect">
            <a:avLst/>
          </a:prstGeom>
          <a:noFill/>
        </p:spPr>
        <p:txBody>
          <a:bodyPr wrap="none" rtlCol="0">
            <a:spAutoFit/>
          </a:bodyPr>
          <a:lstStyle/>
          <a:p>
            <a:r>
              <a:rPr lang="en-US" b="1" i="1" dirty="0"/>
              <a:t>Demo</a:t>
            </a:r>
          </a:p>
        </p:txBody>
      </p:sp>
    </p:spTree>
    <p:extLst>
      <p:ext uri="{BB962C8B-B14F-4D97-AF65-F5344CB8AC3E}">
        <p14:creationId xmlns:p14="http://schemas.microsoft.com/office/powerpoint/2010/main" val="9661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6</a:t>
            </a:fld>
            <a:endParaRPr lang="en-US">
              <a:solidFill>
                <a:srgbClr val="000000"/>
              </a:solidFill>
              <a:latin typeface="IBM Plex Sans"/>
            </a:endParaRPr>
          </a:p>
        </p:txBody>
      </p:sp>
      <p:sp>
        <p:nvSpPr>
          <p:cNvPr id="7" name="Text Placeholder 6"/>
          <p:cNvSpPr>
            <a:spLocks noGrp="1"/>
          </p:cNvSpPr>
          <p:nvPr>
            <p:ph type="body" sz="quarter" idx="14"/>
          </p:nvPr>
        </p:nvSpPr>
        <p:spPr>
          <a:xfrm>
            <a:off x="178645" y="1332104"/>
            <a:ext cx="5709920" cy="3201244"/>
          </a:xfrm>
        </p:spPr>
        <p:txBody>
          <a:bodyPr/>
          <a:lstStyle/>
          <a:p>
            <a:pPr marL="342900" indent="-342900">
              <a:buFont typeface="Arial" panose="020B0604020202020204" pitchFamily="34" charset="0"/>
              <a:buChar char="•"/>
            </a:pPr>
            <a:r>
              <a:rPr lang="en-US" sz="2400" b="1" dirty="0"/>
              <a:t>Adding an asset to a project</a:t>
            </a:r>
          </a:p>
          <a:p>
            <a:pPr marL="573612" lvl="1" indent="-342900">
              <a:buFont typeface="Arial" panose="020B0604020202020204" pitchFamily="34" charset="0"/>
              <a:buChar char="•"/>
            </a:pPr>
            <a:r>
              <a:rPr lang="en-US" sz="2134" dirty="0"/>
              <a:t>Select </a:t>
            </a:r>
            <a:r>
              <a:rPr lang="en-US" sz="2134" b="1" dirty="0"/>
              <a:t>Add to Project</a:t>
            </a:r>
          </a:p>
          <a:p>
            <a:pPr marL="573612" lvl="1" indent="-342900">
              <a:buFont typeface="Arial" panose="020B0604020202020204" pitchFamily="34" charset="0"/>
              <a:buChar char="•"/>
            </a:pPr>
            <a:r>
              <a:rPr lang="en-US" sz="2134" dirty="0"/>
              <a:t>If an asset type is not displayed, then the service has not been installed – check with the administrator</a:t>
            </a:r>
          </a:p>
          <a:p>
            <a:pPr marL="573612" lvl="1" indent="-342900">
              <a:buFont typeface="Arial" panose="020B0604020202020204" pitchFamily="34" charset="0"/>
              <a:buChar char="•"/>
            </a:pPr>
            <a:r>
              <a:rPr lang="en-US" sz="2134" b="1" dirty="0"/>
              <a:t>JupyterLab</a:t>
            </a:r>
            <a:r>
              <a:rPr lang="en-US" sz="2134" dirty="0"/>
              <a:t> and </a:t>
            </a:r>
            <a:r>
              <a:rPr lang="en-US" sz="2134" b="1" dirty="0"/>
              <a:t>RStudio</a:t>
            </a:r>
            <a:r>
              <a:rPr lang="en-US" sz="2134" dirty="0"/>
              <a:t> are packaged as “IDEs”:</a:t>
            </a:r>
          </a:p>
          <a:p>
            <a:pPr marL="872053" lvl="2" indent="-342900">
              <a:buFont typeface="Arial" panose="020B0604020202020204" pitchFamily="34" charset="0"/>
              <a:buChar char="•"/>
            </a:pPr>
            <a:r>
              <a:rPr lang="en-US" sz="2134" dirty="0"/>
              <a:t>New notebooks and R projects are created using the IDE menu </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6" name="Picture 5">
            <a:extLst>
              <a:ext uri="{FF2B5EF4-FFF2-40B4-BE49-F238E27FC236}">
                <a16:creationId xmlns:a16="http://schemas.microsoft.com/office/drawing/2014/main" id="{3D8A010F-9F4F-4C0E-AA77-12D76EA5623F}"/>
              </a:ext>
            </a:extLst>
          </p:cNvPr>
          <p:cNvPicPr>
            <a:picLocks noChangeAspect="1"/>
          </p:cNvPicPr>
          <p:nvPr/>
        </p:nvPicPr>
        <p:blipFill>
          <a:blip r:embed="rId3"/>
          <a:stretch>
            <a:fillRect/>
          </a:stretch>
        </p:blipFill>
        <p:spPr>
          <a:xfrm>
            <a:off x="6178940" y="341277"/>
            <a:ext cx="5321757" cy="3087723"/>
          </a:xfrm>
          <a:prstGeom prst="rect">
            <a:avLst/>
          </a:prstGeom>
        </p:spPr>
      </p:pic>
      <p:pic>
        <p:nvPicPr>
          <p:cNvPr id="5" name="Picture 4">
            <a:extLst>
              <a:ext uri="{FF2B5EF4-FFF2-40B4-BE49-F238E27FC236}">
                <a16:creationId xmlns:a16="http://schemas.microsoft.com/office/drawing/2014/main" id="{3C4A42A7-7F2B-4D02-9F1F-943692892754}"/>
              </a:ext>
            </a:extLst>
          </p:cNvPr>
          <p:cNvPicPr>
            <a:picLocks noChangeAspect="1"/>
          </p:cNvPicPr>
          <p:nvPr/>
        </p:nvPicPr>
        <p:blipFill>
          <a:blip r:embed="rId4"/>
          <a:stretch>
            <a:fillRect/>
          </a:stretch>
        </p:blipFill>
        <p:spPr>
          <a:xfrm>
            <a:off x="6161094" y="3832072"/>
            <a:ext cx="5339603" cy="2349964"/>
          </a:xfrm>
          <a:prstGeom prst="rect">
            <a:avLst/>
          </a:prstGeom>
        </p:spPr>
      </p:pic>
      <p:sp>
        <p:nvSpPr>
          <p:cNvPr id="8" name="TextBox 7">
            <a:extLst>
              <a:ext uri="{FF2B5EF4-FFF2-40B4-BE49-F238E27FC236}">
                <a16:creationId xmlns:a16="http://schemas.microsoft.com/office/drawing/2014/main" id="{73E309FD-0F87-4C92-AE09-01834D0E082E}"/>
              </a:ext>
            </a:extLst>
          </p:cNvPr>
          <p:cNvSpPr txBox="1"/>
          <p:nvPr/>
        </p:nvSpPr>
        <p:spPr>
          <a:xfrm>
            <a:off x="8425174" y="3414316"/>
            <a:ext cx="811441" cy="369332"/>
          </a:xfrm>
          <a:prstGeom prst="rect">
            <a:avLst/>
          </a:prstGeom>
          <a:noFill/>
        </p:spPr>
        <p:txBody>
          <a:bodyPr wrap="none" rtlCol="0">
            <a:spAutoFit/>
          </a:bodyPr>
          <a:lstStyle/>
          <a:p>
            <a:r>
              <a:rPr lang="en-US" b="1" i="1" dirty="0"/>
              <a:t>Demo</a:t>
            </a:r>
          </a:p>
        </p:txBody>
      </p:sp>
    </p:spTree>
    <p:extLst>
      <p:ext uri="{BB962C8B-B14F-4D97-AF65-F5344CB8AC3E}">
        <p14:creationId xmlns:p14="http://schemas.microsoft.com/office/powerpoint/2010/main" val="2917464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Projects: Connecting to Data</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7</a:t>
            </a:fld>
            <a:endParaRPr lang="en-US">
              <a:solidFill>
                <a:srgbClr val="000000"/>
              </a:solidFill>
              <a:latin typeface="IBM Plex Sans"/>
            </a:endParaRPr>
          </a:p>
        </p:txBody>
      </p:sp>
      <p:sp>
        <p:nvSpPr>
          <p:cNvPr id="7" name="Text Placeholder 6"/>
          <p:cNvSpPr>
            <a:spLocks noGrp="1"/>
          </p:cNvSpPr>
          <p:nvPr>
            <p:ph type="body" sz="quarter" idx="14"/>
          </p:nvPr>
        </p:nvSpPr>
        <p:spPr>
          <a:xfrm>
            <a:off x="178645" y="1332104"/>
            <a:ext cx="5709920" cy="3201244"/>
          </a:xfrm>
        </p:spPr>
        <p:txBody>
          <a:bodyPr/>
          <a:lstStyle/>
          <a:p>
            <a:pPr marL="342900" indent="-342900">
              <a:buFont typeface="Arial" panose="020B0604020202020204" pitchFamily="34" charset="0"/>
              <a:buChar char="•"/>
            </a:pPr>
            <a:r>
              <a:rPr lang="en-US" sz="2400" b="1" dirty="0"/>
              <a:t>Types of data assets</a:t>
            </a:r>
          </a:p>
          <a:p>
            <a:pPr marL="573612" lvl="1" indent="-342900">
              <a:buFont typeface="Arial" panose="020B0604020202020204" pitchFamily="34" charset="0"/>
              <a:buChar char="•"/>
            </a:pPr>
            <a:r>
              <a:rPr lang="en-US" sz="1868" b="1" dirty="0"/>
              <a:t>Connected data: </a:t>
            </a:r>
            <a:r>
              <a:rPr lang="en-US" sz="1868" dirty="0"/>
              <a:t>data that resides in an external data source: databases, Cloud Storage, Hadoop, etc. </a:t>
            </a:r>
          </a:p>
          <a:p>
            <a:pPr marL="1291146" lvl="3" indent="-457200">
              <a:buFont typeface="+mj-lt"/>
              <a:buAutoNum type="arabicPeriod"/>
            </a:pPr>
            <a:r>
              <a:rPr lang="en-US" sz="1868" dirty="0"/>
              <a:t>Create a Connection </a:t>
            </a:r>
          </a:p>
          <a:p>
            <a:pPr marL="1291146" lvl="3" indent="-457200">
              <a:buFont typeface="+mj-lt"/>
              <a:buAutoNum type="arabicPeriod"/>
            </a:pPr>
            <a:r>
              <a:rPr lang="en-US" sz="1868" dirty="0"/>
              <a:t>Create Connected Data: points to a specific asset in the data source (i.e. table, file)</a:t>
            </a:r>
          </a:p>
          <a:p>
            <a:pPr marL="872053" lvl="2" indent="-342900">
              <a:buFont typeface="Arial" panose="020B0604020202020204" pitchFamily="34" charset="0"/>
              <a:buChar char="•"/>
            </a:pPr>
            <a:endParaRPr lang="en-US" sz="1868" dirty="0"/>
          </a:p>
          <a:p>
            <a:pPr marL="573612" lvl="1" indent="-342900">
              <a:buFont typeface="Arial" panose="020B0604020202020204" pitchFamily="34" charset="0"/>
              <a:buChar char="•"/>
            </a:pPr>
            <a:r>
              <a:rPr lang="en-US" sz="1868" b="1" dirty="0"/>
              <a:t>Data</a:t>
            </a:r>
            <a:r>
              <a:rPr lang="en-US" sz="1868" dirty="0"/>
              <a:t>: a file that’s imported into the project</a:t>
            </a:r>
          </a:p>
          <a:p>
            <a:pPr marL="872053" lvl="2" indent="-342900">
              <a:buFont typeface="Arial" panose="020B0604020202020204" pitchFamily="34" charset="0"/>
              <a:buChar char="•"/>
            </a:pPr>
            <a:r>
              <a:rPr lang="en-US" sz="1868" dirty="0"/>
              <a:t>Browse to the file and import</a:t>
            </a:r>
          </a:p>
          <a:p>
            <a:endParaRPr lang="en-US" dirty="0"/>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pic>
        <p:nvPicPr>
          <p:cNvPr id="5" name="Picture 4">
            <a:extLst>
              <a:ext uri="{FF2B5EF4-FFF2-40B4-BE49-F238E27FC236}">
                <a16:creationId xmlns:a16="http://schemas.microsoft.com/office/drawing/2014/main" id="{3C4A42A7-7F2B-4D02-9F1F-943692892754}"/>
              </a:ext>
            </a:extLst>
          </p:cNvPr>
          <p:cNvPicPr>
            <a:picLocks noChangeAspect="1"/>
          </p:cNvPicPr>
          <p:nvPr/>
        </p:nvPicPr>
        <p:blipFill>
          <a:blip r:embed="rId3"/>
          <a:stretch>
            <a:fillRect/>
          </a:stretch>
        </p:blipFill>
        <p:spPr>
          <a:xfrm>
            <a:off x="6138093" y="2125330"/>
            <a:ext cx="5339603" cy="2349964"/>
          </a:xfrm>
          <a:prstGeom prst="rect">
            <a:avLst/>
          </a:prstGeom>
        </p:spPr>
      </p:pic>
      <p:sp>
        <p:nvSpPr>
          <p:cNvPr id="8" name="TextBox 7">
            <a:extLst>
              <a:ext uri="{FF2B5EF4-FFF2-40B4-BE49-F238E27FC236}">
                <a16:creationId xmlns:a16="http://schemas.microsoft.com/office/drawing/2014/main" id="{73E309FD-0F87-4C92-AE09-01834D0E082E}"/>
              </a:ext>
            </a:extLst>
          </p:cNvPr>
          <p:cNvSpPr txBox="1"/>
          <p:nvPr/>
        </p:nvSpPr>
        <p:spPr>
          <a:xfrm>
            <a:off x="8425174" y="4563461"/>
            <a:ext cx="811441" cy="369332"/>
          </a:xfrm>
          <a:prstGeom prst="rect">
            <a:avLst/>
          </a:prstGeom>
          <a:noFill/>
        </p:spPr>
        <p:txBody>
          <a:bodyPr wrap="none" rtlCol="0">
            <a:spAutoFit/>
          </a:bodyPr>
          <a:lstStyle/>
          <a:p>
            <a:r>
              <a:rPr lang="en-US" b="1" i="1" dirty="0"/>
              <a:t>Demo</a:t>
            </a:r>
          </a:p>
        </p:txBody>
      </p:sp>
    </p:spTree>
    <p:extLst>
      <p:ext uri="{BB962C8B-B14F-4D97-AF65-F5344CB8AC3E}">
        <p14:creationId xmlns:p14="http://schemas.microsoft.com/office/powerpoint/2010/main" val="30690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 y="311971"/>
            <a:ext cx="8534400" cy="853440"/>
          </a:xfrm>
        </p:spPr>
        <p:txBody>
          <a:bodyPr/>
          <a:lstStyle/>
          <a:p>
            <a:r>
              <a:rPr lang="en-US" dirty="0"/>
              <a:t>Connections and Data Access Options</a:t>
            </a:r>
          </a:p>
        </p:txBody>
      </p:sp>
      <p:sp>
        <p:nvSpPr>
          <p:cNvPr id="3" name="Slide Number Placeholder 2"/>
          <p:cNvSpPr>
            <a:spLocks noGrp="1"/>
          </p:cNvSpPr>
          <p:nvPr>
            <p:ph type="sldNum" sz="quarter" idx="10"/>
          </p:nvPr>
        </p:nvSpPr>
        <p:spPr/>
        <p:txBody>
          <a:bodyPr/>
          <a:lstStyle/>
          <a:p>
            <a:pPr defTabSz="914377">
              <a:defRPr/>
            </a:pPr>
            <a:fld id="{D0BE6F14-FF48-0F4F-A8AA-2E3F25371E4A}" type="slidenum">
              <a:rPr lang="en-US">
                <a:solidFill>
                  <a:srgbClr val="000000"/>
                </a:solidFill>
                <a:latin typeface="IBM Plex Sans"/>
              </a:rPr>
              <a:pPr defTabSz="914377">
                <a:defRPr/>
              </a:pPr>
              <a:t>8</a:t>
            </a:fld>
            <a:endParaRPr lang="en-US">
              <a:solidFill>
                <a:srgbClr val="000000"/>
              </a:solidFill>
              <a:latin typeface="IBM Plex Sans"/>
            </a:endParaRPr>
          </a:p>
        </p:txBody>
      </p:sp>
      <p:sp>
        <p:nvSpPr>
          <p:cNvPr id="4" name="Rectangle 3">
            <a:extLst>
              <a:ext uri="{FF2B5EF4-FFF2-40B4-BE49-F238E27FC236}">
                <a16:creationId xmlns:a16="http://schemas.microsoft.com/office/drawing/2014/main" id="{0027D74C-568F-4387-8953-F438C2A5A3A0}"/>
              </a:ext>
            </a:extLst>
          </p:cNvPr>
          <p:cNvSpPr/>
          <p:nvPr/>
        </p:nvSpPr>
        <p:spPr>
          <a:xfrm>
            <a:off x="7799295" y="2196353"/>
            <a:ext cx="1219200" cy="1219200"/>
          </a:xfrm>
          <a:prstGeom prst="rect">
            <a:avLst/>
          </a:prstGeom>
        </p:spPr>
        <p:txBody>
          <a:bodyPr wrap="square" lIns="0" tIns="0" rIns="0" bIns="0" rtlCol="0" anchor="ctr">
            <a:noAutofit/>
          </a:bodyPr>
          <a:lstStyle/>
          <a:p>
            <a:pPr algn="ctr" defTabSz="914377"/>
            <a:endParaRPr lang="en-US" sz="1600" dirty="0" err="1">
              <a:solidFill>
                <a:srgbClr val="FFFFFF"/>
              </a:solidFill>
              <a:latin typeface="Arial"/>
              <a:cs typeface="Arial"/>
            </a:endParaRPr>
          </a:p>
        </p:txBody>
      </p:sp>
      <p:graphicFrame>
        <p:nvGraphicFramePr>
          <p:cNvPr id="10" name="Table 10">
            <a:extLst>
              <a:ext uri="{FF2B5EF4-FFF2-40B4-BE49-F238E27FC236}">
                <a16:creationId xmlns:a16="http://schemas.microsoft.com/office/drawing/2014/main" id="{305908E2-AF4D-429D-A9DA-C98262733AE0}"/>
              </a:ext>
            </a:extLst>
          </p:cNvPr>
          <p:cNvGraphicFramePr>
            <a:graphicFrameLocks noGrp="1"/>
          </p:cNvGraphicFramePr>
          <p:nvPr>
            <p:extLst>
              <p:ext uri="{D42A27DB-BD31-4B8C-83A1-F6EECF244321}">
                <p14:modId xmlns:p14="http://schemas.microsoft.com/office/powerpoint/2010/main" val="3346747572"/>
              </p:ext>
            </p:extLst>
          </p:nvPr>
        </p:nvGraphicFramePr>
        <p:xfrm>
          <a:off x="415635" y="1262686"/>
          <a:ext cx="10889673" cy="4968240"/>
        </p:xfrm>
        <a:graphic>
          <a:graphicData uri="http://schemas.openxmlformats.org/drawingml/2006/table">
            <a:tbl>
              <a:tblPr firstRow="1" bandRow="1">
                <a:tableStyleId>{5C22544A-7EE6-4342-B048-85BDC9FD1C3A}</a:tableStyleId>
              </a:tblPr>
              <a:tblGrid>
                <a:gridCol w="1995056">
                  <a:extLst>
                    <a:ext uri="{9D8B030D-6E8A-4147-A177-3AD203B41FA5}">
                      <a16:colId xmlns:a16="http://schemas.microsoft.com/office/drawing/2014/main" val="1952412366"/>
                    </a:ext>
                  </a:extLst>
                </a:gridCol>
                <a:gridCol w="2402434">
                  <a:extLst>
                    <a:ext uri="{9D8B030D-6E8A-4147-A177-3AD203B41FA5}">
                      <a16:colId xmlns:a16="http://schemas.microsoft.com/office/drawing/2014/main" val="651000036"/>
                    </a:ext>
                  </a:extLst>
                </a:gridCol>
                <a:gridCol w="2252867">
                  <a:extLst>
                    <a:ext uri="{9D8B030D-6E8A-4147-A177-3AD203B41FA5}">
                      <a16:colId xmlns:a16="http://schemas.microsoft.com/office/drawing/2014/main" val="1245047411"/>
                    </a:ext>
                  </a:extLst>
                </a:gridCol>
                <a:gridCol w="2150744">
                  <a:extLst>
                    <a:ext uri="{9D8B030D-6E8A-4147-A177-3AD203B41FA5}">
                      <a16:colId xmlns:a16="http://schemas.microsoft.com/office/drawing/2014/main" val="434132767"/>
                    </a:ext>
                  </a:extLst>
                </a:gridCol>
                <a:gridCol w="2088572">
                  <a:extLst>
                    <a:ext uri="{9D8B030D-6E8A-4147-A177-3AD203B41FA5}">
                      <a16:colId xmlns:a16="http://schemas.microsoft.com/office/drawing/2014/main" val="2979921844"/>
                    </a:ext>
                  </a:extLst>
                </a:gridCol>
              </a:tblGrid>
              <a:tr h="370840">
                <a:tc>
                  <a:txBody>
                    <a:bodyPr/>
                    <a:lstStyle/>
                    <a:p>
                      <a:r>
                        <a:rPr lang="en-US" sz="1800" dirty="0"/>
                        <a:t>Connection Type</a:t>
                      </a:r>
                    </a:p>
                  </a:txBody>
                  <a:tcPr/>
                </a:tc>
                <a:tc>
                  <a:txBody>
                    <a:bodyPr/>
                    <a:lstStyle/>
                    <a:p>
                      <a:r>
                        <a:rPr lang="en-US" sz="1800" dirty="0"/>
                        <a:t>Supported options</a:t>
                      </a:r>
                    </a:p>
                  </a:txBody>
                  <a:tcPr/>
                </a:tc>
                <a:tc>
                  <a:txBody>
                    <a:bodyPr/>
                    <a:lstStyle/>
                    <a:p>
                      <a:r>
                        <a:rPr lang="en-US" sz="1800" dirty="0"/>
                        <a:t>When to use</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800" dirty="0"/>
                        <a:t>Owner/creator</a:t>
                      </a:r>
                    </a:p>
                    <a:p>
                      <a:endParaRPr lang="en-US" sz="1800" dirty="0"/>
                    </a:p>
                  </a:txBody>
                  <a:tcPr/>
                </a:tc>
                <a:tc>
                  <a:txBody>
                    <a:bodyPr/>
                    <a:lstStyle/>
                    <a:p>
                      <a:r>
                        <a:rPr lang="en-US" sz="1800" dirty="0"/>
                        <a:t>Comments</a:t>
                      </a:r>
                    </a:p>
                  </a:txBody>
                  <a:tcPr/>
                </a:tc>
                <a:extLst>
                  <a:ext uri="{0D108BD9-81ED-4DB2-BD59-A6C34878D82A}">
                    <a16:rowId xmlns:a16="http://schemas.microsoft.com/office/drawing/2014/main" val="1701202826"/>
                  </a:ext>
                </a:extLst>
              </a:tr>
              <a:tr h="370840">
                <a:tc>
                  <a:txBody>
                    <a:bodyPr/>
                    <a:lstStyle/>
                    <a:p>
                      <a:r>
                        <a:rPr lang="en-US" sz="1400" b="1" i="1" dirty="0"/>
                        <a:t>Platform</a:t>
                      </a:r>
                    </a:p>
                  </a:txBody>
                  <a:tcPr/>
                </a:tc>
                <a:tc>
                  <a:txBody>
                    <a:bodyPr/>
                    <a:lstStyle/>
                    <a:p>
                      <a:r>
                        <a:rPr lang="en-US" sz="1400" dirty="0"/>
                        <a:t>All supported connection types, but not </a:t>
                      </a:r>
                      <a:r>
                        <a:rPr lang="en-US" sz="1400" i="1" dirty="0"/>
                        <a:t>data assets</a:t>
                      </a:r>
                    </a:p>
                  </a:txBody>
                  <a:tcPr/>
                </a:tc>
                <a:tc>
                  <a:txBody>
                    <a:bodyPr/>
                    <a:lstStyle/>
                    <a:p>
                      <a:r>
                        <a:rPr lang="en-US" sz="1400" dirty="0"/>
                        <a:t>When the same connection can be reused in multiple projects</a:t>
                      </a:r>
                    </a:p>
                  </a:txBody>
                  <a:tcPr/>
                </a:tc>
                <a:tc>
                  <a:txBody>
                    <a:bodyPr/>
                    <a:lstStyle/>
                    <a:p>
                      <a:r>
                        <a:rPr lang="en-US" sz="1400" dirty="0"/>
                        <a:t>Platform administrator, data engineer</a:t>
                      </a:r>
                    </a:p>
                  </a:txBody>
                  <a:tcPr/>
                </a:tc>
                <a:tc>
                  <a:txBody>
                    <a:bodyPr/>
                    <a:lstStyle/>
                    <a:p>
                      <a:pPr marL="285750" indent="-285750">
                        <a:buFont typeface="Arial" panose="020B0604020202020204" pitchFamily="34" charset="0"/>
                        <a:buChar char="•"/>
                      </a:pPr>
                      <a:r>
                        <a:rPr lang="en-US" sz="1400" dirty="0"/>
                        <a:t>Supports shared credentials, but not recommended</a:t>
                      </a:r>
                    </a:p>
                    <a:p>
                      <a:pPr marL="285750" indent="-285750">
                        <a:buFont typeface="Arial" panose="020B0604020202020204" pitchFamily="34" charset="0"/>
                        <a:buChar char="•"/>
                      </a:pPr>
                      <a:r>
                        <a:rPr lang="en-US" sz="1400" dirty="0"/>
                        <a:t>Platform connections can be added to projects or catalogs </a:t>
                      </a:r>
                    </a:p>
                  </a:txBody>
                  <a:tcPr/>
                </a:tc>
                <a:extLst>
                  <a:ext uri="{0D108BD9-81ED-4DB2-BD59-A6C34878D82A}">
                    <a16:rowId xmlns:a16="http://schemas.microsoft.com/office/drawing/2014/main" val="3580263354"/>
                  </a:ext>
                </a:extLst>
              </a:tr>
              <a:tr h="370840">
                <a:tc>
                  <a:txBody>
                    <a:bodyPr/>
                    <a:lstStyle/>
                    <a:p>
                      <a:r>
                        <a:rPr lang="en-US" sz="1400" b="1" i="1" dirty="0"/>
                        <a:t>Project</a:t>
                      </a:r>
                    </a:p>
                  </a:txBody>
                  <a:tcPr/>
                </a:tc>
                <a:tc>
                  <a:txBody>
                    <a:bodyPr/>
                    <a:lstStyle/>
                    <a:p>
                      <a:r>
                        <a:rPr lang="en-US" sz="1400" dirty="0"/>
                        <a:t>All supported connection types and data assets</a:t>
                      </a:r>
                    </a:p>
                  </a:txBody>
                  <a:tcPr/>
                </a:tc>
                <a:tc>
                  <a:txBody>
                    <a:bodyPr/>
                    <a:lstStyle/>
                    <a:p>
                      <a:r>
                        <a:rPr lang="en-US" sz="1400" dirty="0"/>
                        <a:t>When the connection is specific to a project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400" dirty="0"/>
                        <a:t>Platform administrator, data engineer, data scientist</a:t>
                      </a:r>
                    </a:p>
                  </a:txBody>
                  <a:tcPr/>
                </a:tc>
                <a:tc>
                  <a:txBody>
                    <a:bodyPr/>
                    <a:lstStyle/>
                    <a:p>
                      <a:pPr marL="285750" indent="-285750">
                        <a:buFont typeface="Arial" panose="020B0604020202020204" pitchFamily="34" charset="0"/>
                        <a:buChar char="•"/>
                      </a:pPr>
                      <a:r>
                        <a:rPr lang="en-US" sz="1400" dirty="0"/>
                        <a:t>Supports shared credentials, but not recommended</a:t>
                      </a:r>
                    </a:p>
                    <a:p>
                      <a:pPr marL="285750" indent="-285750">
                        <a:buFont typeface="Arial" panose="020B0604020202020204" pitchFamily="34" charset="0"/>
                        <a:buChar char="•"/>
                      </a:pPr>
                      <a:r>
                        <a:rPr lang="en-US" sz="1400" i="1" dirty="0"/>
                        <a:t>Data Assets can </a:t>
                      </a:r>
                      <a:r>
                        <a:rPr lang="en-US" sz="1400" dirty="0"/>
                        <a:t>be promoted to Deployment Spaces</a:t>
                      </a:r>
                    </a:p>
                    <a:p>
                      <a:endParaRPr lang="en-US" sz="1400" dirty="0"/>
                    </a:p>
                  </a:txBody>
                  <a:tcPr/>
                </a:tc>
                <a:extLst>
                  <a:ext uri="{0D108BD9-81ED-4DB2-BD59-A6C34878D82A}">
                    <a16:rowId xmlns:a16="http://schemas.microsoft.com/office/drawing/2014/main" val="628498073"/>
                  </a:ext>
                </a:extLst>
              </a:tr>
              <a:tr h="370840">
                <a:tc>
                  <a:txBody>
                    <a:bodyPr/>
                    <a:lstStyle/>
                    <a:p>
                      <a:r>
                        <a:rPr lang="en-US" sz="1400" b="1" i="1" dirty="0"/>
                        <a:t>Catalog</a:t>
                      </a:r>
                    </a:p>
                  </a:txBody>
                  <a:tcPr/>
                </a:tc>
                <a:tc>
                  <a:txBody>
                    <a:bodyPr/>
                    <a:lstStyle/>
                    <a:p>
                      <a:r>
                        <a:rPr lang="en-US" sz="1400" dirty="0"/>
                        <a:t>All supported connection types and data assets can be </a:t>
                      </a:r>
                      <a:r>
                        <a:rPr lang="en-US" sz="1400" i="1" dirty="0"/>
                        <a:t>added</a:t>
                      </a:r>
                      <a:r>
                        <a:rPr lang="en-US" sz="1400" dirty="0"/>
                        <a:t> to the catalog</a:t>
                      </a:r>
                    </a:p>
                  </a:txBody>
                  <a:tcPr/>
                </a:tc>
                <a:tc>
                  <a:txBody>
                    <a:bodyPr/>
                    <a:lstStyle/>
                    <a:p>
                      <a:r>
                        <a:rPr lang="en-US" sz="1400" dirty="0"/>
                        <a:t>When the administrator wants to make it easier for users to find connections and data assets</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400" dirty="0"/>
                        <a:t>Platform administrator, data engineer, data steward, data scientist</a:t>
                      </a:r>
                    </a:p>
                    <a:p>
                      <a:endParaRPr lang="en-US" sz="1400" dirty="0"/>
                    </a:p>
                  </a:txBody>
                  <a:tcPr/>
                </a:tc>
                <a:tc>
                  <a:txBody>
                    <a:bodyPr/>
                    <a:lstStyle/>
                    <a:p>
                      <a:pPr marL="285750" indent="-285750">
                        <a:buFont typeface="Arial" panose="020B0604020202020204" pitchFamily="34" charset="0"/>
                        <a:buChar char="•"/>
                      </a:pPr>
                      <a:r>
                        <a:rPr lang="en-US" sz="1400" dirty="0"/>
                        <a:t>Connection objects and data assets are copied into the project</a:t>
                      </a:r>
                    </a:p>
                  </a:txBody>
                  <a:tcPr/>
                </a:tc>
                <a:extLst>
                  <a:ext uri="{0D108BD9-81ED-4DB2-BD59-A6C34878D82A}">
                    <a16:rowId xmlns:a16="http://schemas.microsoft.com/office/drawing/2014/main" val="2811121146"/>
                  </a:ext>
                </a:extLst>
              </a:tr>
            </a:tbl>
          </a:graphicData>
        </a:graphic>
      </p:graphicFrame>
    </p:spTree>
    <p:extLst>
      <p:ext uri="{BB962C8B-B14F-4D97-AF65-F5344CB8AC3E}">
        <p14:creationId xmlns:p14="http://schemas.microsoft.com/office/powerpoint/2010/main" val="44607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98ED70-9B80-4076-90F7-79C06512538B}"/>
              </a:ext>
            </a:extLst>
          </p:cNvPr>
          <p:cNvSpPr>
            <a:spLocks noGrp="1"/>
          </p:cNvSpPr>
          <p:nvPr>
            <p:ph type="title"/>
          </p:nvPr>
        </p:nvSpPr>
        <p:spPr>
          <a:xfrm>
            <a:off x="304800" y="268224"/>
            <a:ext cx="10309185" cy="508000"/>
          </a:xfrm>
        </p:spPr>
        <p:txBody>
          <a:bodyPr/>
          <a:lstStyle/>
          <a:p>
            <a:r>
              <a:rPr lang="en-US" dirty="0"/>
              <a:t>Traditional process of acquiring data for data science</a:t>
            </a:r>
          </a:p>
        </p:txBody>
      </p:sp>
      <p:sp>
        <p:nvSpPr>
          <p:cNvPr id="3" name="Slide Number Placeholder 2">
            <a:extLst>
              <a:ext uri="{FF2B5EF4-FFF2-40B4-BE49-F238E27FC236}">
                <a16:creationId xmlns:a16="http://schemas.microsoft.com/office/drawing/2014/main" id="{E1D57707-421E-484B-B47A-BD05B3FD4336}"/>
              </a:ext>
            </a:extLst>
          </p:cNvPr>
          <p:cNvSpPr>
            <a:spLocks noGrp="1"/>
          </p:cNvSpPr>
          <p:nvPr>
            <p:ph type="sldNum" sz="quarter" idx="10"/>
          </p:nvPr>
        </p:nvSpPr>
        <p:spPr>
          <a:xfrm>
            <a:off x="9242385" y="6554155"/>
            <a:ext cx="2743200" cy="182880"/>
          </a:xfrm>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0" i="0" u="none" strike="noStrike" kern="1200" cap="none" spc="0" normalizeH="0" baseline="0" noProof="0">
                <a:ln>
                  <a:noFill/>
                </a:ln>
                <a:solidFill>
                  <a:srgbClr val="000000"/>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IBM Plex Sans"/>
              <a:cs typeface="Arial" charset="0"/>
            </a:endParaRPr>
          </a:p>
        </p:txBody>
      </p:sp>
      <p:sp>
        <p:nvSpPr>
          <p:cNvPr id="8" name="Rectangle: Rounded Corners 7">
            <a:extLst>
              <a:ext uri="{FF2B5EF4-FFF2-40B4-BE49-F238E27FC236}">
                <a16:creationId xmlns:a16="http://schemas.microsoft.com/office/drawing/2014/main" id="{5160D9B7-C72D-41AF-9B3B-4A90C647313B}"/>
              </a:ext>
            </a:extLst>
          </p:cNvPr>
          <p:cNvSpPr/>
          <p:nvPr/>
        </p:nvSpPr>
        <p:spPr>
          <a:xfrm>
            <a:off x="4458417" y="3639288"/>
            <a:ext cx="3592893" cy="1083944"/>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TextBox 8">
            <a:extLst>
              <a:ext uri="{FF2B5EF4-FFF2-40B4-BE49-F238E27FC236}">
                <a16:creationId xmlns:a16="http://schemas.microsoft.com/office/drawing/2014/main" id="{77E9791C-7D8A-4AED-A173-884EF93E2BE3}"/>
              </a:ext>
            </a:extLst>
          </p:cNvPr>
          <p:cNvSpPr txBox="1"/>
          <p:nvPr/>
        </p:nvSpPr>
        <p:spPr>
          <a:xfrm>
            <a:off x="4486183" y="2162724"/>
            <a:ext cx="3393756" cy="91281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Configure connections to data sources typically used by the data science team</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33"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1" u="none" strike="noStrike" kern="1200" cap="none" spc="0" normalizeH="0" baseline="0" noProof="0" dirty="0">
                <a:ln>
                  <a:noFill/>
                </a:ln>
                <a:solidFill>
                  <a:srgbClr val="000000"/>
                </a:solidFill>
                <a:effectLst/>
                <a:uLnTx/>
                <a:uFillTx/>
                <a:latin typeface="IBM Plex Sans"/>
                <a:ea typeface="+mn-ea"/>
                <a:cs typeface="+mn-cs"/>
              </a:rPr>
              <a:t>Security</a:t>
            </a:r>
            <a:r>
              <a:rPr kumimoji="0" lang="en-US" sz="1333" b="1" i="0" u="none" strike="noStrike" kern="1200" cap="none" spc="0" normalizeH="0" baseline="0" noProof="0" dirty="0">
                <a:ln>
                  <a:noFill/>
                </a:ln>
                <a:solidFill>
                  <a:srgbClr val="000000"/>
                </a:solidFill>
                <a:effectLst/>
                <a:uLnTx/>
                <a:uFillTx/>
                <a:latin typeface="IBM Plex Sans"/>
                <a:ea typeface="+mn-ea"/>
                <a:cs typeface="+mn-cs"/>
              </a:rPr>
              <a:t> is provided by data sources</a:t>
            </a:r>
            <a:endParaRPr kumimoji="0" lang="en-US" sz="1333" b="1" i="0" u="none" strike="noStrike" kern="1200" cap="none" spc="0" normalizeH="0" baseline="0" noProof="0" dirty="0">
              <a:ln>
                <a:noFill/>
              </a:ln>
              <a:solidFill>
                <a:srgbClr val="0F6FFF">
                  <a:lumMod val="75000"/>
                </a:srgbClr>
              </a:solidFill>
              <a:effectLst/>
              <a:uLnTx/>
              <a:uFillTx/>
              <a:latin typeface="IBM Plex Sans"/>
              <a:ea typeface="+mn-ea"/>
              <a:cs typeface="+mn-cs"/>
            </a:endParaRPr>
          </a:p>
        </p:txBody>
      </p:sp>
      <p:sp>
        <p:nvSpPr>
          <p:cNvPr id="10" name="Rectangle: Rounded Corners 9">
            <a:extLst>
              <a:ext uri="{FF2B5EF4-FFF2-40B4-BE49-F238E27FC236}">
                <a16:creationId xmlns:a16="http://schemas.microsoft.com/office/drawing/2014/main" id="{29F57990-0197-4C68-B5FE-A208C9C8819A}"/>
              </a:ext>
            </a:extLst>
          </p:cNvPr>
          <p:cNvSpPr/>
          <p:nvPr/>
        </p:nvSpPr>
        <p:spPr>
          <a:xfrm>
            <a:off x="2282879" y="1790694"/>
            <a:ext cx="1810329" cy="1533216"/>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TextBox 10">
            <a:extLst>
              <a:ext uri="{FF2B5EF4-FFF2-40B4-BE49-F238E27FC236}">
                <a16:creationId xmlns:a16="http://schemas.microsoft.com/office/drawing/2014/main" id="{5EB6B389-9D96-4F28-972B-35A71C999BEA}"/>
              </a:ext>
            </a:extLst>
          </p:cNvPr>
          <p:cNvSpPr txBox="1"/>
          <p:nvPr/>
        </p:nvSpPr>
        <p:spPr>
          <a:xfrm>
            <a:off x="5325100" y="4007978"/>
            <a:ext cx="1810329" cy="2974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Use data sources</a:t>
            </a:r>
          </a:p>
        </p:txBody>
      </p:sp>
      <p:sp>
        <p:nvSpPr>
          <p:cNvPr id="12" name="Rectangle: Rounded Corners 11">
            <a:extLst>
              <a:ext uri="{FF2B5EF4-FFF2-40B4-BE49-F238E27FC236}">
                <a16:creationId xmlns:a16="http://schemas.microsoft.com/office/drawing/2014/main" id="{3FA07104-07C0-420E-9617-A5BA57547E86}"/>
              </a:ext>
            </a:extLst>
          </p:cNvPr>
          <p:cNvSpPr/>
          <p:nvPr/>
        </p:nvSpPr>
        <p:spPr>
          <a:xfrm>
            <a:off x="8629961" y="3639288"/>
            <a:ext cx="2458587" cy="1083944"/>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3" name="TextBox 12">
            <a:extLst>
              <a:ext uri="{FF2B5EF4-FFF2-40B4-BE49-F238E27FC236}">
                <a16:creationId xmlns:a16="http://schemas.microsoft.com/office/drawing/2014/main" id="{E46FFC0C-6D90-4E00-A630-A28596B14A04}"/>
              </a:ext>
            </a:extLst>
          </p:cNvPr>
          <p:cNvSpPr txBox="1"/>
          <p:nvPr/>
        </p:nvSpPr>
        <p:spPr>
          <a:xfrm>
            <a:off x="8727312" y="3802858"/>
            <a:ext cx="2361236" cy="70769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Submit request for new data sources via external communication </a:t>
            </a:r>
          </a:p>
        </p:txBody>
      </p:sp>
      <p:pic>
        <p:nvPicPr>
          <p:cNvPr id="18" name="Picture 17">
            <a:extLst>
              <a:ext uri="{FF2B5EF4-FFF2-40B4-BE49-F238E27FC236}">
                <a16:creationId xmlns:a16="http://schemas.microsoft.com/office/drawing/2014/main" id="{EED85343-394E-4B80-B258-E6B79FF6E38E}"/>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79290" y="3171491"/>
            <a:ext cx="1703589" cy="1703589"/>
          </a:xfrm>
          <a:prstGeom prst="rect">
            <a:avLst/>
          </a:prstGeom>
        </p:spPr>
      </p:pic>
      <p:pic>
        <p:nvPicPr>
          <p:cNvPr id="19" name="Picture 18">
            <a:extLst>
              <a:ext uri="{FF2B5EF4-FFF2-40B4-BE49-F238E27FC236}">
                <a16:creationId xmlns:a16="http://schemas.microsoft.com/office/drawing/2014/main" id="{52C69BCD-4C12-4FEA-B126-AD9FB6629AD3}"/>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79290" y="1634102"/>
            <a:ext cx="1703589" cy="1703589"/>
          </a:xfrm>
          <a:prstGeom prst="rect">
            <a:avLst/>
          </a:prstGeom>
        </p:spPr>
      </p:pic>
      <p:sp>
        <p:nvSpPr>
          <p:cNvPr id="26" name="TextBox 25">
            <a:extLst>
              <a:ext uri="{FF2B5EF4-FFF2-40B4-BE49-F238E27FC236}">
                <a16:creationId xmlns:a16="http://schemas.microsoft.com/office/drawing/2014/main" id="{80F14AF6-AF44-4ED9-B3DA-51F8F534C25B}"/>
              </a:ext>
            </a:extLst>
          </p:cNvPr>
          <p:cNvSpPr txBox="1"/>
          <p:nvPr/>
        </p:nvSpPr>
        <p:spPr>
          <a:xfrm>
            <a:off x="698339" y="4723232"/>
            <a:ext cx="1406154"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scientist</a:t>
            </a:r>
          </a:p>
        </p:txBody>
      </p:sp>
      <p:sp>
        <p:nvSpPr>
          <p:cNvPr id="27" name="TextBox 26">
            <a:extLst>
              <a:ext uri="{FF2B5EF4-FFF2-40B4-BE49-F238E27FC236}">
                <a16:creationId xmlns:a16="http://schemas.microsoft.com/office/drawing/2014/main" id="{9EED7EB6-0881-4700-8A9B-C452C821344E}"/>
              </a:ext>
            </a:extLst>
          </p:cNvPr>
          <p:cNvSpPr txBox="1"/>
          <p:nvPr/>
        </p:nvSpPr>
        <p:spPr>
          <a:xfrm>
            <a:off x="579290" y="1327449"/>
            <a:ext cx="1431802" cy="31810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IBM Plex Sans"/>
                <a:ea typeface="+mn-ea"/>
                <a:cs typeface="+mn-cs"/>
              </a:rPr>
              <a:t>Data Engineer</a:t>
            </a:r>
          </a:p>
        </p:txBody>
      </p:sp>
      <p:cxnSp>
        <p:nvCxnSpPr>
          <p:cNvPr id="24" name="Straight Arrow Connector 23">
            <a:extLst>
              <a:ext uri="{FF2B5EF4-FFF2-40B4-BE49-F238E27FC236}">
                <a16:creationId xmlns:a16="http://schemas.microsoft.com/office/drawing/2014/main" id="{D08165CF-97E9-40C2-9833-193D030FE9EB}"/>
              </a:ext>
            </a:extLst>
          </p:cNvPr>
          <p:cNvCxnSpPr>
            <a:cxnSpLocks/>
            <a:stCxn id="8" idx="3"/>
            <a:endCxn id="12" idx="1"/>
          </p:cNvCxnSpPr>
          <p:nvPr/>
        </p:nvCxnSpPr>
        <p:spPr>
          <a:xfrm>
            <a:off x="8051310" y="4181260"/>
            <a:ext cx="578651"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0A723ACD-7F28-41FD-B776-A689D160CC30}"/>
              </a:ext>
            </a:extLst>
          </p:cNvPr>
          <p:cNvSpPr/>
          <p:nvPr/>
        </p:nvSpPr>
        <p:spPr>
          <a:xfrm>
            <a:off x="7190054" y="4700674"/>
            <a:ext cx="45719" cy="182880"/>
          </a:xfrm>
          <a:prstGeom prst="roundRect">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2" name="Rectangle: Rounded Corners 31">
            <a:extLst>
              <a:ext uri="{FF2B5EF4-FFF2-40B4-BE49-F238E27FC236}">
                <a16:creationId xmlns:a16="http://schemas.microsoft.com/office/drawing/2014/main" id="{BF3847AA-5B2C-47E8-A023-76BCBB98A795}"/>
              </a:ext>
            </a:extLst>
          </p:cNvPr>
          <p:cNvSpPr/>
          <p:nvPr/>
        </p:nvSpPr>
        <p:spPr>
          <a:xfrm>
            <a:off x="4486183" y="1790694"/>
            <a:ext cx="3565127" cy="1533216"/>
          </a:xfrm>
          <a:prstGeom prst="roundRect">
            <a:avLst/>
          </a:prstGeom>
          <a:ln>
            <a:solidFill>
              <a:schemeClr val="accent1">
                <a:lumMod val="75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3" name="TextBox 32">
            <a:extLst>
              <a:ext uri="{FF2B5EF4-FFF2-40B4-BE49-F238E27FC236}">
                <a16:creationId xmlns:a16="http://schemas.microsoft.com/office/drawing/2014/main" id="{C1BF198F-F6A3-40D5-BE47-E8A1B3B206C2}"/>
              </a:ext>
            </a:extLst>
          </p:cNvPr>
          <p:cNvSpPr txBox="1"/>
          <p:nvPr/>
        </p:nvSpPr>
        <p:spPr>
          <a:xfrm>
            <a:off x="2284895" y="2470136"/>
            <a:ext cx="1810329" cy="2974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a:ea typeface="+mn-ea"/>
                <a:cs typeface="+mn-cs"/>
              </a:rPr>
              <a:t>Run ETL jobs</a:t>
            </a:r>
            <a:endParaRPr kumimoji="0" lang="en-US" sz="1333" b="1" i="1" u="none" strike="noStrike" kern="1200" cap="none" spc="0" normalizeH="0" baseline="0" noProof="0" dirty="0">
              <a:ln>
                <a:noFill/>
              </a:ln>
              <a:solidFill>
                <a:srgbClr val="0F6FFF">
                  <a:lumMod val="75000"/>
                </a:srgbClr>
              </a:solidFill>
              <a:effectLst/>
              <a:uLnTx/>
              <a:uFillTx/>
              <a:latin typeface="IBM Plex Sans"/>
              <a:ea typeface="+mn-ea"/>
              <a:cs typeface="+mn-cs"/>
            </a:endParaRPr>
          </a:p>
        </p:txBody>
      </p:sp>
      <p:cxnSp>
        <p:nvCxnSpPr>
          <p:cNvPr id="31" name="Straight Arrow Connector 30">
            <a:extLst>
              <a:ext uri="{FF2B5EF4-FFF2-40B4-BE49-F238E27FC236}">
                <a16:creationId xmlns:a16="http://schemas.microsoft.com/office/drawing/2014/main" id="{45861A04-A3B4-4379-93C7-2E7C22E7CB15}"/>
              </a:ext>
            </a:extLst>
          </p:cNvPr>
          <p:cNvCxnSpPr>
            <a:cxnSpLocks/>
            <a:stCxn id="33" idx="3"/>
            <a:endCxn id="9" idx="1"/>
          </p:cNvCxnSpPr>
          <p:nvPr/>
        </p:nvCxnSpPr>
        <p:spPr>
          <a:xfrm>
            <a:off x="4095224" y="2618863"/>
            <a:ext cx="390959" cy="26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61B5BEB-2F14-421C-8FB7-E35B2417B45C}"/>
              </a:ext>
            </a:extLst>
          </p:cNvPr>
          <p:cNvCxnSpPr>
            <a:cxnSpLocks/>
          </p:cNvCxnSpPr>
          <p:nvPr/>
        </p:nvCxnSpPr>
        <p:spPr>
          <a:xfrm>
            <a:off x="9907930" y="4700674"/>
            <a:ext cx="0" cy="486728"/>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F75C2E5-B827-4E17-8EDF-F94CAFCCD06D}"/>
              </a:ext>
            </a:extLst>
          </p:cNvPr>
          <p:cNvCxnSpPr/>
          <p:nvPr/>
        </p:nvCxnSpPr>
        <p:spPr>
          <a:xfrm>
            <a:off x="3032567" y="5187402"/>
            <a:ext cx="6875363"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F9959F9-178F-4A54-8941-243CF1D6AA50}"/>
              </a:ext>
            </a:extLst>
          </p:cNvPr>
          <p:cNvCxnSpPr/>
          <p:nvPr/>
        </p:nvCxnSpPr>
        <p:spPr>
          <a:xfrm flipV="1">
            <a:off x="3032567" y="3337691"/>
            <a:ext cx="0" cy="184971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E14C0B79-74F7-4B2A-97B2-BA15FA1FF361}"/>
              </a:ext>
            </a:extLst>
          </p:cNvPr>
          <p:cNvSpPr/>
          <p:nvPr/>
        </p:nvSpPr>
        <p:spPr>
          <a:xfrm>
            <a:off x="6204030" y="3337691"/>
            <a:ext cx="45719" cy="301597"/>
          </a:xfrm>
          <a:prstGeom prst="rect">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cxnSp>
        <p:nvCxnSpPr>
          <p:cNvPr id="73" name="Straight Arrow Connector 72">
            <a:extLst>
              <a:ext uri="{FF2B5EF4-FFF2-40B4-BE49-F238E27FC236}">
                <a16:creationId xmlns:a16="http://schemas.microsoft.com/office/drawing/2014/main" id="{61509E46-0E24-4F08-85DE-9DB61E270269}"/>
              </a:ext>
            </a:extLst>
          </p:cNvPr>
          <p:cNvCxnSpPr>
            <a:cxnSpLocks/>
            <a:stCxn id="71" idx="0"/>
            <a:endCxn id="71" idx="2"/>
          </p:cNvCxnSpPr>
          <p:nvPr/>
        </p:nvCxnSpPr>
        <p:spPr>
          <a:xfrm>
            <a:off x="6226890" y="3337691"/>
            <a:ext cx="0" cy="30159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781802"/>
      </p:ext>
    </p:extLst>
  </p:cSld>
  <p:clrMapOvr>
    <a:masterClrMapping/>
  </p:clrMapOvr>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4.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5.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8163</TotalTime>
  <Words>3185</Words>
  <Application>Microsoft Office PowerPoint</Application>
  <PresentationFormat>Widescreen</PresentationFormat>
  <Paragraphs>627</Paragraphs>
  <Slides>49</Slides>
  <Notes>44</Notes>
  <HiddenSlides>0</HiddenSlides>
  <MMClips>4</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49</vt:i4>
      </vt:variant>
    </vt:vector>
  </HeadingPairs>
  <TitlesOfParts>
    <vt:vector size="65" baseType="lpstr">
      <vt:lpstr>.AppleSystemUIFont</vt:lpstr>
      <vt:lpstr>Arial</vt:lpstr>
      <vt:lpstr>Arial Regular</vt:lpstr>
      <vt:lpstr>Calibri</vt:lpstr>
      <vt:lpstr>Calibri Light</vt:lpstr>
      <vt:lpstr>Helvetica</vt:lpstr>
      <vt:lpstr>Helvetica Light</vt:lpstr>
      <vt:lpstr>HelvNeue Light for IBM</vt:lpstr>
      <vt:lpstr>IBM Plex Sans</vt:lpstr>
      <vt:lpstr>IBM Plex Sans Light</vt:lpstr>
      <vt:lpstr>Wingdings</vt:lpstr>
      <vt:lpstr>blk_background_2017</vt:lpstr>
      <vt:lpstr>Custom Design</vt:lpstr>
      <vt:lpstr>1_wht_background_2017</vt:lpstr>
      <vt:lpstr>gry_background_2017</vt:lpstr>
      <vt:lpstr>IBM BxD 2018 black background</vt:lpstr>
      <vt:lpstr>Data Science on Cloud Pak for Data 3.x  Development Tools         Elena Lowery, Data Science and AI, WW Team </vt:lpstr>
      <vt:lpstr>Agenda</vt:lpstr>
      <vt:lpstr>User roles</vt:lpstr>
      <vt:lpstr>User roles – changes in version 4.x</vt:lpstr>
      <vt:lpstr>Projects</vt:lpstr>
      <vt:lpstr>Projects</vt:lpstr>
      <vt:lpstr>Projects: Connecting to Data</vt:lpstr>
      <vt:lpstr>Connections and Data Access Options</vt:lpstr>
      <vt:lpstr>Traditional process of acquiring data for data science</vt:lpstr>
      <vt:lpstr>ModelOps process on Cloud Pak for Data</vt:lpstr>
      <vt:lpstr>Projects: Connecting to Data</vt:lpstr>
      <vt:lpstr>Projects: Connecting to Data</vt:lpstr>
      <vt:lpstr>Projects: Connecting to Data</vt:lpstr>
      <vt:lpstr>Projects: Connecting to Data</vt:lpstr>
      <vt:lpstr>Projects: Connecting to Data</vt:lpstr>
      <vt:lpstr>Projects: Connecting to Data</vt:lpstr>
      <vt:lpstr>Projects: Connecting to Data</vt:lpstr>
      <vt:lpstr>Projects: Collaborators</vt:lpstr>
      <vt:lpstr>Projects: Collaborators</vt:lpstr>
      <vt:lpstr>Projects: Environments</vt:lpstr>
      <vt:lpstr>Projects: Environments</vt:lpstr>
      <vt:lpstr>Projects: Environments</vt:lpstr>
      <vt:lpstr>Projects: Environments</vt:lpstr>
      <vt:lpstr>Projects: Environments</vt:lpstr>
      <vt:lpstr>Environment customization </vt:lpstr>
      <vt:lpstr>Projects: Environments</vt:lpstr>
      <vt:lpstr>Projects: Environments</vt:lpstr>
      <vt:lpstr>PowerPoint Presentation</vt:lpstr>
      <vt:lpstr>Projects: Environments</vt:lpstr>
      <vt:lpstr>Collaboration and Git Integration</vt:lpstr>
      <vt:lpstr>PowerPoint Presentation</vt:lpstr>
      <vt:lpstr>Collaboration and Git Integration</vt:lpstr>
      <vt:lpstr>Collaboration and Git Integration</vt:lpstr>
      <vt:lpstr>Open source tools</vt:lpstr>
      <vt:lpstr>Open source tools</vt:lpstr>
      <vt:lpstr>JupyterLab in Watson Studio</vt:lpstr>
      <vt:lpstr>Demo:   Working with Notebooks and with Jupyter Lab</vt:lpstr>
      <vt:lpstr>Hands-on lab</vt:lpstr>
      <vt:lpstr>Package Management Deep Dive</vt:lpstr>
      <vt:lpstr>Projects: Environments</vt:lpstr>
      <vt:lpstr>Environments: Overview</vt:lpstr>
      <vt:lpstr>Projects: Environments – Local and Remote</vt:lpstr>
      <vt:lpstr>Projects: Environments</vt:lpstr>
      <vt:lpstr>Environment customization: local environments </vt:lpstr>
      <vt:lpstr>Local environment: Option 1 – conda install</vt:lpstr>
      <vt:lpstr>Local environment: Option 2 – yaml file install</vt:lpstr>
      <vt:lpstr>Environment customization: remote environments </vt:lpstr>
      <vt:lpstr>Remote environment: Overview</vt:lpstr>
      <vt:lpstr>Projects: Environments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on Cloud Pak for Data 3.0  What You Need to Know for Demos and Workshops         Elena Lowery, Data Science and AI, WW TEam </dc:title>
  <dc:creator>Elena Lowery</dc:creator>
  <cp:lastModifiedBy>Elena Lowery</cp:lastModifiedBy>
  <cp:revision>245</cp:revision>
  <dcterms:created xsi:type="dcterms:W3CDTF">2020-05-08T19:53:34Z</dcterms:created>
  <dcterms:modified xsi:type="dcterms:W3CDTF">2021-08-12T19:05:58Z</dcterms:modified>
</cp:coreProperties>
</file>